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83" r:id="rId5"/>
    <p:sldId id="256" r:id="rId6"/>
    <p:sldId id="289" r:id="rId7"/>
    <p:sldId id="257" r:id="rId8"/>
    <p:sldId id="314" r:id="rId9"/>
    <p:sldId id="301" r:id="rId10"/>
    <p:sldId id="263" r:id="rId11"/>
    <p:sldId id="260" r:id="rId12"/>
    <p:sldId id="269" r:id="rId13"/>
    <p:sldId id="272" r:id="rId14"/>
    <p:sldId id="264" r:id="rId15"/>
    <p:sldId id="266" r:id="rId16"/>
    <p:sldId id="313" r:id="rId17"/>
    <p:sldId id="317" r:id="rId18"/>
    <p:sldId id="319" r:id="rId19"/>
    <p:sldId id="267" r:id="rId20"/>
    <p:sldId id="315" r:id="rId21"/>
    <p:sldId id="316" r:id="rId22"/>
    <p:sldId id="320" r:id="rId23"/>
    <p:sldId id="318" r:id="rId24"/>
    <p:sldId id="280" r:id="rId25"/>
    <p:sldId id="288" r:id="rId26"/>
    <p:sldId id="303" r:id="rId27"/>
    <p:sldId id="304" r:id="rId28"/>
    <p:sldId id="305" r:id="rId29"/>
    <p:sldId id="306" r:id="rId30"/>
    <p:sldId id="307" r:id="rId31"/>
    <p:sldId id="290" r:id="rId32"/>
    <p:sldId id="323" r:id="rId33"/>
    <p:sldId id="321" r:id="rId34"/>
    <p:sldId id="292" r:id="rId35"/>
    <p:sldId id="32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27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111"/>
    <a:srgbClr val="990000"/>
    <a:srgbClr val="AD1022"/>
    <a:srgbClr val="8A467D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4660"/>
  </p:normalViewPr>
  <p:slideViewPr>
    <p:cSldViewPr>
      <p:cViewPr>
        <p:scale>
          <a:sx n="100" d="100"/>
          <a:sy n="100" d="100"/>
        </p:scale>
        <p:origin x="-130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BC04B-D5C2-4FFF-B6DB-ACB78D070929}" type="doc">
      <dgm:prSet loTypeId="urn:microsoft.com/office/officeart/2005/8/layout/matrix1" loCatId="matrix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FA6F84-EBB3-4DDD-A7D0-A501F466A7C3}">
      <dgm:prSet phldrT="[Text]" custT="1"/>
      <dgm:spPr/>
      <dgm:t>
        <a:bodyPr/>
        <a:lstStyle/>
        <a:p>
          <a:r>
            <a:rPr lang="en-US" sz="2400" b="1" dirty="0" smtClean="0"/>
            <a:t>Norman Campus Community</a:t>
          </a:r>
          <a:endParaRPr lang="en-US" sz="2400" dirty="0"/>
        </a:p>
      </dgm:t>
    </dgm:pt>
    <dgm:pt modelId="{17CFBC9E-513B-4517-B023-8C2D43B6CDE8}" type="parTrans" cxnId="{9946B4B2-E0F4-4AE2-8328-9F65C25E0AAA}">
      <dgm:prSet/>
      <dgm:spPr/>
      <dgm:t>
        <a:bodyPr/>
        <a:lstStyle/>
        <a:p>
          <a:endParaRPr lang="en-US"/>
        </a:p>
      </dgm:t>
    </dgm:pt>
    <dgm:pt modelId="{48B829F0-EABB-402A-80DC-FB1DDDA84B89}" type="sibTrans" cxnId="{9946B4B2-E0F4-4AE2-8328-9F65C25E0AAA}">
      <dgm:prSet/>
      <dgm:spPr/>
      <dgm:t>
        <a:bodyPr/>
        <a:lstStyle/>
        <a:p>
          <a:endParaRPr lang="en-US"/>
        </a:p>
      </dgm:t>
    </dgm:pt>
    <dgm:pt modelId="{31402988-4D8B-4815-BB66-C1E27F8930AC}">
      <dgm:prSet phldrT="[Text]" custT="1"/>
      <dgm:spPr/>
      <dgm:t>
        <a:bodyPr/>
        <a:lstStyle/>
        <a:p>
          <a:r>
            <a:rPr lang="en-US" sz="3200" dirty="0"/>
            <a:t>Purchasing</a:t>
          </a:r>
        </a:p>
      </dgm:t>
    </dgm:pt>
    <dgm:pt modelId="{715307BC-304E-40C2-A81C-76805A15DFBE}" type="parTrans" cxnId="{B0B852C8-40BC-47A3-8538-944E4A99A1B9}">
      <dgm:prSet/>
      <dgm:spPr/>
      <dgm:t>
        <a:bodyPr/>
        <a:lstStyle/>
        <a:p>
          <a:endParaRPr lang="en-US"/>
        </a:p>
      </dgm:t>
    </dgm:pt>
    <dgm:pt modelId="{77F7A10D-7089-4FCE-850D-962702288DB7}" type="sibTrans" cxnId="{B0B852C8-40BC-47A3-8538-944E4A99A1B9}">
      <dgm:prSet/>
      <dgm:spPr/>
      <dgm:t>
        <a:bodyPr/>
        <a:lstStyle/>
        <a:p>
          <a:endParaRPr lang="en-US"/>
        </a:p>
      </dgm:t>
    </dgm:pt>
    <dgm:pt modelId="{AB5FA1B9-B2F5-4C6E-804E-5E82554FF290}">
      <dgm:prSet phldrT="[Text]" custT="1"/>
      <dgm:spPr/>
      <dgm:t>
        <a:bodyPr/>
        <a:lstStyle/>
        <a:p>
          <a:r>
            <a:rPr lang="en-US" sz="3200" dirty="0"/>
            <a:t>Financial Services</a:t>
          </a:r>
        </a:p>
      </dgm:t>
    </dgm:pt>
    <dgm:pt modelId="{0A719EA4-CC2C-4AE6-B990-3EA3505BC733}" type="parTrans" cxnId="{2355276F-C6A2-442B-ACE7-3F99AD404243}">
      <dgm:prSet/>
      <dgm:spPr/>
      <dgm:t>
        <a:bodyPr/>
        <a:lstStyle/>
        <a:p>
          <a:endParaRPr lang="en-US"/>
        </a:p>
      </dgm:t>
    </dgm:pt>
    <dgm:pt modelId="{68FFD241-A1A3-45C1-A3E4-E15F28B4153D}" type="sibTrans" cxnId="{2355276F-C6A2-442B-ACE7-3F99AD404243}">
      <dgm:prSet/>
      <dgm:spPr/>
      <dgm:t>
        <a:bodyPr/>
        <a:lstStyle/>
        <a:p>
          <a:endParaRPr lang="en-US"/>
        </a:p>
      </dgm:t>
    </dgm:pt>
    <dgm:pt modelId="{746FE3FA-2499-4970-8CB9-A5B1A6A9BCCF}">
      <dgm:prSet phldrT="[Text]" custT="1"/>
      <dgm:spPr/>
      <dgm:t>
        <a:bodyPr/>
        <a:lstStyle/>
        <a:p>
          <a:r>
            <a:rPr lang="en-US" sz="3200" dirty="0"/>
            <a:t>IT</a:t>
          </a:r>
        </a:p>
      </dgm:t>
    </dgm:pt>
    <dgm:pt modelId="{4CC021D2-447D-433A-9CD1-BA62BC3B877C}" type="parTrans" cxnId="{CE208733-539A-4D4C-8924-97E96F25DBBE}">
      <dgm:prSet/>
      <dgm:spPr/>
      <dgm:t>
        <a:bodyPr/>
        <a:lstStyle/>
        <a:p>
          <a:endParaRPr lang="en-US"/>
        </a:p>
      </dgm:t>
    </dgm:pt>
    <dgm:pt modelId="{153236C2-F4E7-43FA-98DA-5AAE4CC4B478}" type="sibTrans" cxnId="{CE208733-539A-4D4C-8924-97E96F25DBBE}">
      <dgm:prSet/>
      <dgm:spPr/>
      <dgm:t>
        <a:bodyPr/>
        <a:lstStyle/>
        <a:p>
          <a:endParaRPr lang="en-US"/>
        </a:p>
      </dgm:t>
    </dgm:pt>
    <dgm:pt modelId="{7EEAFDC8-527A-4C14-8A01-66A724AC27A6}">
      <dgm:prSet phldrT="[Text]" custT="1"/>
      <dgm:spPr/>
      <dgm:t>
        <a:bodyPr/>
        <a:lstStyle/>
        <a:p>
          <a:r>
            <a:rPr lang="en-US" sz="3000" dirty="0"/>
            <a:t>Huron (ePro SME) </a:t>
          </a:r>
          <a:r>
            <a:rPr lang="en-US" sz="3000" dirty="0" smtClean="0"/>
            <a:t> </a:t>
          </a:r>
          <a:r>
            <a:rPr lang="en-US" sz="3000" dirty="0"/>
            <a:t>SkyBridge (PSFT SME)</a:t>
          </a:r>
        </a:p>
      </dgm:t>
    </dgm:pt>
    <dgm:pt modelId="{5C7C2C32-2460-4CFB-BD13-BECD41BDD8D9}" type="parTrans" cxnId="{04F358DD-583F-4F32-B712-293C4AA821FA}">
      <dgm:prSet/>
      <dgm:spPr/>
      <dgm:t>
        <a:bodyPr/>
        <a:lstStyle/>
        <a:p>
          <a:endParaRPr lang="en-US"/>
        </a:p>
      </dgm:t>
    </dgm:pt>
    <dgm:pt modelId="{69343790-4136-4B12-9252-DB631BF3D316}" type="sibTrans" cxnId="{04F358DD-583F-4F32-B712-293C4AA821FA}">
      <dgm:prSet/>
      <dgm:spPr/>
      <dgm:t>
        <a:bodyPr/>
        <a:lstStyle/>
        <a:p>
          <a:endParaRPr lang="en-US"/>
        </a:p>
      </dgm:t>
    </dgm:pt>
    <dgm:pt modelId="{60370C0B-A8B5-4E63-A8B6-AC1EA64B38BA}" type="pres">
      <dgm:prSet presAssocID="{38DBC04B-D5C2-4FFF-B6DB-ACB78D0709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17AD4D-2D6A-4A7F-8BF1-E186C815B41D}" type="pres">
      <dgm:prSet presAssocID="{38DBC04B-D5C2-4FFF-B6DB-ACB78D070929}" presName="matrix" presStyleCnt="0"/>
      <dgm:spPr/>
      <dgm:t>
        <a:bodyPr/>
        <a:lstStyle/>
        <a:p>
          <a:endParaRPr lang="en-US"/>
        </a:p>
      </dgm:t>
    </dgm:pt>
    <dgm:pt modelId="{81A54E90-B3A2-462C-A30F-D3CADC5FF423}" type="pres">
      <dgm:prSet presAssocID="{38DBC04B-D5C2-4FFF-B6DB-ACB78D070929}" presName="tile1" presStyleLbl="node1" presStyleIdx="0" presStyleCnt="4"/>
      <dgm:spPr/>
      <dgm:t>
        <a:bodyPr/>
        <a:lstStyle/>
        <a:p>
          <a:endParaRPr lang="en-US"/>
        </a:p>
      </dgm:t>
    </dgm:pt>
    <dgm:pt modelId="{3083F021-F7EF-40D6-9379-C1B72F5E2E25}" type="pres">
      <dgm:prSet presAssocID="{38DBC04B-D5C2-4FFF-B6DB-ACB78D0709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32FEC-1E00-47B3-AAF6-0418CC301BBF}" type="pres">
      <dgm:prSet presAssocID="{38DBC04B-D5C2-4FFF-B6DB-ACB78D070929}" presName="tile2" presStyleLbl="node1" presStyleIdx="1" presStyleCnt="4" custLinFactNeighborX="-1075" custLinFactNeighborY="-1198"/>
      <dgm:spPr/>
      <dgm:t>
        <a:bodyPr/>
        <a:lstStyle/>
        <a:p>
          <a:endParaRPr lang="en-US"/>
        </a:p>
      </dgm:t>
    </dgm:pt>
    <dgm:pt modelId="{CA683648-217D-4AD7-A331-426E1495140E}" type="pres">
      <dgm:prSet presAssocID="{38DBC04B-D5C2-4FFF-B6DB-ACB78D0709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1FAD7-6B10-40A8-BB1D-473A40637294}" type="pres">
      <dgm:prSet presAssocID="{38DBC04B-D5C2-4FFF-B6DB-ACB78D070929}" presName="tile3" presStyleLbl="node1" presStyleIdx="2" presStyleCnt="4"/>
      <dgm:spPr/>
      <dgm:t>
        <a:bodyPr/>
        <a:lstStyle/>
        <a:p>
          <a:endParaRPr lang="en-US"/>
        </a:p>
      </dgm:t>
    </dgm:pt>
    <dgm:pt modelId="{3C6CBA36-142E-467C-B456-BF5BF1D13D3A}" type="pres">
      <dgm:prSet presAssocID="{38DBC04B-D5C2-4FFF-B6DB-ACB78D0709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C532F-1DBC-4105-8BD3-FA673FB2FBE3}" type="pres">
      <dgm:prSet presAssocID="{38DBC04B-D5C2-4FFF-B6DB-ACB78D070929}" presName="tile4" presStyleLbl="node1" presStyleIdx="3" presStyleCnt="4"/>
      <dgm:spPr/>
      <dgm:t>
        <a:bodyPr/>
        <a:lstStyle/>
        <a:p>
          <a:endParaRPr lang="en-US"/>
        </a:p>
      </dgm:t>
    </dgm:pt>
    <dgm:pt modelId="{EA1DBD46-1F34-440D-807B-8265E1F62C68}" type="pres">
      <dgm:prSet presAssocID="{38DBC04B-D5C2-4FFF-B6DB-ACB78D0709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81128-4009-4840-A5BB-534D79B1113E}" type="pres">
      <dgm:prSet presAssocID="{38DBC04B-D5C2-4FFF-B6DB-ACB78D070929}" presName="centerTile" presStyleLbl="fgShp" presStyleIdx="0" presStyleCnt="1" custScaleX="104938" custScaleY="164334" custLinFactNeighborY="-63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3CF75-245F-4E4A-82A3-F17863DA3C77}" type="presOf" srcId="{AB5FA1B9-B2F5-4C6E-804E-5E82554FF290}" destId="{CA683648-217D-4AD7-A331-426E1495140E}" srcOrd="1" destOrd="0" presId="urn:microsoft.com/office/officeart/2005/8/layout/matrix1"/>
    <dgm:cxn modelId="{2355276F-C6A2-442B-ACE7-3F99AD404243}" srcId="{4AFA6F84-EBB3-4DDD-A7D0-A501F466A7C3}" destId="{AB5FA1B9-B2F5-4C6E-804E-5E82554FF290}" srcOrd="1" destOrd="0" parTransId="{0A719EA4-CC2C-4AE6-B990-3EA3505BC733}" sibTransId="{68FFD241-A1A3-45C1-A3E4-E15F28B4153D}"/>
    <dgm:cxn modelId="{B0B852C8-40BC-47A3-8538-944E4A99A1B9}" srcId="{4AFA6F84-EBB3-4DDD-A7D0-A501F466A7C3}" destId="{31402988-4D8B-4815-BB66-C1E27F8930AC}" srcOrd="0" destOrd="0" parTransId="{715307BC-304E-40C2-A81C-76805A15DFBE}" sibTransId="{77F7A10D-7089-4FCE-850D-962702288DB7}"/>
    <dgm:cxn modelId="{327E2C7C-8023-4A64-8095-214A27D0C9F2}" type="presOf" srcId="{AB5FA1B9-B2F5-4C6E-804E-5E82554FF290}" destId="{60F32FEC-1E00-47B3-AAF6-0418CC301BBF}" srcOrd="0" destOrd="0" presId="urn:microsoft.com/office/officeart/2005/8/layout/matrix1"/>
    <dgm:cxn modelId="{4B3553DE-8AAF-481F-8643-AE8CE32E8C1A}" type="presOf" srcId="{31402988-4D8B-4815-BB66-C1E27F8930AC}" destId="{81A54E90-B3A2-462C-A30F-D3CADC5FF423}" srcOrd="0" destOrd="0" presId="urn:microsoft.com/office/officeart/2005/8/layout/matrix1"/>
    <dgm:cxn modelId="{2862E15C-0B75-4B4D-931F-5E9BD293197E}" type="presOf" srcId="{7EEAFDC8-527A-4C14-8A01-66A724AC27A6}" destId="{EA1DBD46-1F34-440D-807B-8265E1F62C68}" srcOrd="1" destOrd="0" presId="urn:microsoft.com/office/officeart/2005/8/layout/matrix1"/>
    <dgm:cxn modelId="{DB0E6BD2-0B6C-4760-BDE9-9F915ACDB7DF}" type="presOf" srcId="{4AFA6F84-EBB3-4DDD-A7D0-A501F466A7C3}" destId="{41281128-4009-4840-A5BB-534D79B1113E}" srcOrd="0" destOrd="0" presId="urn:microsoft.com/office/officeart/2005/8/layout/matrix1"/>
    <dgm:cxn modelId="{8ED09CA4-2B27-4FA5-B68E-CC2E77D52B8B}" type="presOf" srcId="{7EEAFDC8-527A-4C14-8A01-66A724AC27A6}" destId="{BE5C532F-1DBC-4105-8BD3-FA673FB2FBE3}" srcOrd="0" destOrd="0" presId="urn:microsoft.com/office/officeart/2005/8/layout/matrix1"/>
    <dgm:cxn modelId="{CE208733-539A-4D4C-8924-97E96F25DBBE}" srcId="{4AFA6F84-EBB3-4DDD-A7D0-A501F466A7C3}" destId="{746FE3FA-2499-4970-8CB9-A5B1A6A9BCCF}" srcOrd="2" destOrd="0" parTransId="{4CC021D2-447D-433A-9CD1-BA62BC3B877C}" sibTransId="{153236C2-F4E7-43FA-98DA-5AAE4CC4B478}"/>
    <dgm:cxn modelId="{51AB73DA-D13F-4A73-AF3E-CBB67E1E2ACA}" type="presOf" srcId="{31402988-4D8B-4815-BB66-C1E27F8930AC}" destId="{3083F021-F7EF-40D6-9379-C1B72F5E2E25}" srcOrd="1" destOrd="0" presId="urn:microsoft.com/office/officeart/2005/8/layout/matrix1"/>
    <dgm:cxn modelId="{4D8D7A14-78F9-4861-A546-B1CA965635A8}" type="presOf" srcId="{746FE3FA-2499-4970-8CB9-A5B1A6A9BCCF}" destId="{F431FAD7-6B10-40A8-BB1D-473A40637294}" srcOrd="0" destOrd="0" presId="urn:microsoft.com/office/officeart/2005/8/layout/matrix1"/>
    <dgm:cxn modelId="{9946B4B2-E0F4-4AE2-8328-9F65C25E0AAA}" srcId="{38DBC04B-D5C2-4FFF-B6DB-ACB78D070929}" destId="{4AFA6F84-EBB3-4DDD-A7D0-A501F466A7C3}" srcOrd="0" destOrd="0" parTransId="{17CFBC9E-513B-4517-B023-8C2D43B6CDE8}" sibTransId="{48B829F0-EABB-402A-80DC-FB1DDDA84B89}"/>
    <dgm:cxn modelId="{80F86CC8-9C58-4A0F-9FD6-346B911DD5EA}" type="presOf" srcId="{38DBC04B-D5C2-4FFF-B6DB-ACB78D070929}" destId="{60370C0B-A8B5-4E63-A8B6-AC1EA64B38BA}" srcOrd="0" destOrd="0" presId="urn:microsoft.com/office/officeart/2005/8/layout/matrix1"/>
    <dgm:cxn modelId="{04F358DD-583F-4F32-B712-293C4AA821FA}" srcId="{4AFA6F84-EBB3-4DDD-A7D0-A501F466A7C3}" destId="{7EEAFDC8-527A-4C14-8A01-66A724AC27A6}" srcOrd="3" destOrd="0" parTransId="{5C7C2C32-2460-4CFB-BD13-BECD41BDD8D9}" sibTransId="{69343790-4136-4B12-9252-DB631BF3D316}"/>
    <dgm:cxn modelId="{72D25517-4C02-4400-8C15-4B9D1BDB5824}" type="presOf" srcId="{746FE3FA-2499-4970-8CB9-A5B1A6A9BCCF}" destId="{3C6CBA36-142E-467C-B456-BF5BF1D13D3A}" srcOrd="1" destOrd="0" presId="urn:microsoft.com/office/officeart/2005/8/layout/matrix1"/>
    <dgm:cxn modelId="{FCECE61A-3089-4591-B9BD-747492C49753}" type="presParOf" srcId="{60370C0B-A8B5-4E63-A8B6-AC1EA64B38BA}" destId="{6D17AD4D-2D6A-4A7F-8BF1-E186C815B41D}" srcOrd="0" destOrd="0" presId="urn:microsoft.com/office/officeart/2005/8/layout/matrix1"/>
    <dgm:cxn modelId="{6A63C29E-C1AF-4E5A-A30E-6E3196710321}" type="presParOf" srcId="{6D17AD4D-2D6A-4A7F-8BF1-E186C815B41D}" destId="{81A54E90-B3A2-462C-A30F-D3CADC5FF423}" srcOrd="0" destOrd="0" presId="urn:microsoft.com/office/officeart/2005/8/layout/matrix1"/>
    <dgm:cxn modelId="{A6385B29-C8BE-4486-A59C-BAD257451040}" type="presParOf" srcId="{6D17AD4D-2D6A-4A7F-8BF1-E186C815B41D}" destId="{3083F021-F7EF-40D6-9379-C1B72F5E2E25}" srcOrd="1" destOrd="0" presId="urn:microsoft.com/office/officeart/2005/8/layout/matrix1"/>
    <dgm:cxn modelId="{09E4E8BD-630C-4B0F-8264-76C4ADF55B10}" type="presParOf" srcId="{6D17AD4D-2D6A-4A7F-8BF1-E186C815B41D}" destId="{60F32FEC-1E00-47B3-AAF6-0418CC301BBF}" srcOrd="2" destOrd="0" presId="urn:microsoft.com/office/officeart/2005/8/layout/matrix1"/>
    <dgm:cxn modelId="{33465C2A-1B1A-4203-A476-9102F895DF67}" type="presParOf" srcId="{6D17AD4D-2D6A-4A7F-8BF1-E186C815B41D}" destId="{CA683648-217D-4AD7-A331-426E1495140E}" srcOrd="3" destOrd="0" presId="urn:microsoft.com/office/officeart/2005/8/layout/matrix1"/>
    <dgm:cxn modelId="{BEFD75CF-05B9-4DD8-B7B2-865D2E2EF36C}" type="presParOf" srcId="{6D17AD4D-2D6A-4A7F-8BF1-E186C815B41D}" destId="{F431FAD7-6B10-40A8-BB1D-473A40637294}" srcOrd="4" destOrd="0" presId="urn:microsoft.com/office/officeart/2005/8/layout/matrix1"/>
    <dgm:cxn modelId="{7F504066-610C-464C-ACF7-D44D10FE4B29}" type="presParOf" srcId="{6D17AD4D-2D6A-4A7F-8BF1-E186C815B41D}" destId="{3C6CBA36-142E-467C-B456-BF5BF1D13D3A}" srcOrd="5" destOrd="0" presId="urn:microsoft.com/office/officeart/2005/8/layout/matrix1"/>
    <dgm:cxn modelId="{7EC82062-F8DF-4A42-9D59-636D3FE6BE49}" type="presParOf" srcId="{6D17AD4D-2D6A-4A7F-8BF1-E186C815B41D}" destId="{BE5C532F-1DBC-4105-8BD3-FA673FB2FBE3}" srcOrd="6" destOrd="0" presId="urn:microsoft.com/office/officeart/2005/8/layout/matrix1"/>
    <dgm:cxn modelId="{4D558191-D71F-4E1E-AE59-71AF08DDC821}" type="presParOf" srcId="{6D17AD4D-2D6A-4A7F-8BF1-E186C815B41D}" destId="{EA1DBD46-1F34-440D-807B-8265E1F62C68}" srcOrd="7" destOrd="0" presId="urn:microsoft.com/office/officeart/2005/8/layout/matrix1"/>
    <dgm:cxn modelId="{197478C6-C618-46D3-B0D9-1043F9DFB0F9}" type="presParOf" srcId="{60370C0B-A8B5-4E63-A8B6-AC1EA64B38BA}" destId="{41281128-4009-4840-A5BB-534D79B1113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09790-997C-41B1-8AFF-B9C64B1C0D35}" type="doc">
      <dgm:prSet loTypeId="urn:microsoft.com/office/officeart/2005/8/layout/arrow2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5777B3A-80E3-4961-B210-676704E384EB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</a:rPr>
            <a:t>Today</a:t>
          </a:r>
          <a:endParaRPr lang="en-US" sz="1100" b="1" dirty="0">
            <a:latin typeface="+mn-lt"/>
          </a:endParaRPr>
        </a:p>
      </dgm:t>
    </dgm:pt>
    <dgm:pt modelId="{EC25E74D-4D3D-4EDA-AF4A-6B19741CFECB}" type="parTrans" cxnId="{FF1A532A-0DEC-4766-B4ED-0A3E99651866}">
      <dgm:prSet/>
      <dgm:spPr/>
      <dgm:t>
        <a:bodyPr/>
        <a:lstStyle/>
        <a:p>
          <a:endParaRPr lang="en-US"/>
        </a:p>
      </dgm:t>
    </dgm:pt>
    <dgm:pt modelId="{A9F0F9A1-335C-42EE-A08C-0D38B17C8C39}" type="sibTrans" cxnId="{FF1A532A-0DEC-4766-B4ED-0A3E99651866}">
      <dgm:prSet/>
      <dgm:spPr/>
      <dgm:t>
        <a:bodyPr/>
        <a:lstStyle/>
        <a:p>
          <a:endParaRPr lang="en-US"/>
        </a:p>
      </dgm:t>
    </dgm:pt>
    <dgm:pt modelId="{7A119E89-B7C0-46D3-B431-F2FF0364C9BD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</a:rPr>
            <a:t>Rollout</a:t>
          </a:r>
          <a:endParaRPr lang="en-US" sz="1100" b="1" dirty="0">
            <a:latin typeface="+mn-lt"/>
          </a:endParaRPr>
        </a:p>
      </dgm:t>
    </dgm:pt>
    <dgm:pt modelId="{1AD78E0D-91D6-46D7-AFBD-E7A183F4DC87}" type="parTrans" cxnId="{A40741C6-7378-4466-B7F7-CE33FD2AADCA}">
      <dgm:prSet/>
      <dgm:spPr/>
      <dgm:t>
        <a:bodyPr/>
        <a:lstStyle/>
        <a:p>
          <a:endParaRPr lang="en-US"/>
        </a:p>
      </dgm:t>
    </dgm:pt>
    <dgm:pt modelId="{6A0A6695-B90B-4236-B7AC-DE1AD1DC7F76}" type="sibTrans" cxnId="{A40741C6-7378-4466-B7F7-CE33FD2AADCA}">
      <dgm:prSet/>
      <dgm:spPr/>
      <dgm:t>
        <a:bodyPr/>
        <a:lstStyle/>
        <a:p>
          <a:endParaRPr lang="en-US"/>
        </a:p>
      </dgm:t>
    </dgm:pt>
    <dgm:pt modelId="{4FEFC9E2-E79B-45FF-9FBB-2C1945B3C1DF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</a:rPr>
            <a:t>Future</a:t>
          </a:r>
          <a:endParaRPr lang="en-US" sz="1100" b="1" dirty="0">
            <a:latin typeface="+mn-lt"/>
          </a:endParaRPr>
        </a:p>
      </dgm:t>
    </dgm:pt>
    <dgm:pt modelId="{9DEF913B-4301-4671-8CA4-872D55269641}" type="parTrans" cxnId="{BC91D51C-360B-475F-AA77-AA82D3F95CDD}">
      <dgm:prSet/>
      <dgm:spPr/>
      <dgm:t>
        <a:bodyPr/>
        <a:lstStyle/>
        <a:p>
          <a:endParaRPr lang="en-US"/>
        </a:p>
      </dgm:t>
    </dgm:pt>
    <dgm:pt modelId="{3C63AD51-E172-4E6D-9288-701694B60019}" type="sibTrans" cxnId="{BC91D51C-360B-475F-AA77-AA82D3F95CDD}">
      <dgm:prSet/>
      <dgm:spPr/>
      <dgm:t>
        <a:bodyPr/>
        <a:lstStyle/>
        <a:p>
          <a:endParaRPr lang="en-US"/>
        </a:p>
      </dgm:t>
    </dgm:pt>
    <dgm:pt modelId="{1149E724-86D6-4179-B05A-3AF1B8B5DB03}" type="pres">
      <dgm:prSet presAssocID="{DEA09790-997C-41B1-8AFF-B9C64B1C0D3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B00E2-73AE-473E-99A9-C9AAD5779EAD}" type="pres">
      <dgm:prSet presAssocID="{DEA09790-997C-41B1-8AFF-B9C64B1C0D35}" presName="arrow" presStyleLbl="bgShp" presStyleIdx="0" presStyleCnt="1" custScaleX="119392" custLinFactNeighborY="-5388"/>
      <dgm:spPr/>
      <dgm:t>
        <a:bodyPr/>
        <a:lstStyle/>
        <a:p>
          <a:endParaRPr lang="en-US"/>
        </a:p>
      </dgm:t>
    </dgm:pt>
    <dgm:pt modelId="{77B05CDF-4E80-4E7E-919F-775D7D29CEED}" type="pres">
      <dgm:prSet presAssocID="{DEA09790-997C-41B1-8AFF-B9C64B1C0D35}" presName="arrowDiagram3" presStyleCnt="0"/>
      <dgm:spPr/>
      <dgm:t>
        <a:bodyPr/>
        <a:lstStyle/>
        <a:p>
          <a:endParaRPr lang="en-US"/>
        </a:p>
      </dgm:t>
    </dgm:pt>
    <dgm:pt modelId="{5682CCDA-017A-48B3-BCD7-FBE282A25DFC}" type="pres">
      <dgm:prSet presAssocID="{95777B3A-80E3-4961-B210-676704E384EB}" presName="bullet3a" presStyleLbl="node1" presStyleIdx="0" presStyleCnt="3" custScaleX="121000" custScaleY="121000" custLinFactX="100000" custLinFactY="-143689" custLinFactNeighborX="108852" custLinFactNeighborY="-200000"/>
      <dgm:spPr/>
    </dgm:pt>
    <dgm:pt modelId="{29403443-1B56-47E0-89E9-A2765B91F592}" type="pres">
      <dgm:prSet presAssocID="{95777B3A-80E3-4961-B210-676704E384EB}" presName="textBox3a" presStyleLbl="revTx" presStyleIdx="0" presStyleCnt="3" custLinFactNeighborX="31663" custLinFactNeighborY="-22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2A72F-09AA-45BA-9D0E-7125C0D28F55}" type="pres">
      <dgm:prSet presAssocID="{7A119E89-B7C0-46D3-B431-F2FF0364C9BD}" presName="bullet3b" presStyleLbl="node1" presStyleIdx="1" presStyleCnt="3" custLinFactX="100000" custLinFactY="-456" custLinFactNeighborX="167326" custLinFactNeighborY="-100000"/>
      <dgm:spPr/>
    </dgm:pt>
    <dgm:pt modelId="{932CD1F1-A523-4690-880D-4EB0B0796F74}" type="pres">
      <dgm:prSet presAssocID="{7A119E89-B7C0-46D3-B431-F2FF0364C9BD}" presName="textBox3b" presStyleLbl="revTx" presStyleIdx="1" presStyleCnt="3" custScaleX="169159" custScaleY="89376" custLinFactNeighborX="77564" custLinFactNeighborY="9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395D9-B8DB-4CB0-89FA-006F13B3535D}" type="pres">
      <dgm:prSet presAssocID="{4FEFC9E2-E79B-45FF-9FBB-2C1945B3C1DF}" presName="bullet3c" presStyleLbl="node1" presStyleIdx="2" presStyleCnt="3" custLinFactX="100000" custLinFactNeighborX="190659" custLinFactNeighborY="-50962"/>
      <dgm:spPr/>
    </dgm:pt>
    <dgm:pt modelId="{25175A36-9480-4F31-AA21-C13A8234C95D}" type="pres">
      <dgm:prSet presAssocID="{4FEFC9E2-E79B-45FF-9FBB-2C1945B3C1DF}" presName="textBox3c" presStyleLbl="revTx" presStyleIdx="2" presStyleCnt="3" custScaleY="60603" custLinFactNeighborX="64541" custLinFactNeighborY="-1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FF165-8A38-4510-A5D1-AF4B37FCF6BD}" type="presOf" srcId="{7A119E89-B7C0-46D3-B431-F2FF0364C9BD}" destId="{932CD1F1-A523-4690-880D-4EB0B0796F74}" srcOrd="0" destOrd="0" presId="urn:microsoft.com/office/officeart/2005/8/layout/arrow2"/>
    <dgm:cxn modelId="{FF1A532A-0DEC-4766-B4ED-0A3E99651866}" srcId="{DEA09790-997C-41B1-8AFF-B9C64B1C0D35}" destId="{95777B3A-80E3-4961-B210-676704E384EB}" srcOrd="0" destOrd="0" parTransId="{EC25E74D-4D3D-4EDA-AF4A-6B19741CFECB}" sibTransId="{A9F0F9A1-335C-42EE-A08C-0D38B17C8C39}"/>
    <dgm:cxn modelId="{364F3462-9E8C-4AC3-8372-D2C91FD9357F}" type="presOf" srcId="{95777B3A-80E3-4961-B210-676704E384EB}" destId="{29403443-1B56-47E0-89E9-A2765B91F592}" srcOrd="0" destOrd="0" presId="urn:microsoft.com/office/officeart/2005/8/layout/arrow2"/>
    <dgm:cxn modelId="{BC91D51C-360B-475F-AA77-AA82D3F95CDD}" srcId="{DEA09790-997C-41B1-8AFF-B9C64B1C0D35}" destId="{4FEFC9E2-E79B-45FF-9FBB-2C1945B3C1DF}" srcOrd="2" destOrd="0" parTransId="{9DEF913B-4301-4671-8CA4-872D55269641}" sibTransId="{3C63AD51-E172-4E6D-9288-701694B60019}"/>
    <dgm:cxn modelId="{A40741C6-7378-4466-B7F7-CE33FD2AADCA}" srcId="{DEA09790-997C-41B1-8AFF-B9C64B1C0D35}" destId="{7A119E89-B7C0-46D3-B431-F2FF0364C9BD}" srcOrd="1" destOrd="0" parTransId="{1AD78E0D-91D6-46D7-AFBD-E7A183F4DC87}" sibTransId="{6A0A6695-B90B-4236-B7AC-DE1AD1DC7F76}"/>
    <dgm:cxn modelId="{CB1887EF-9505-4CEF-8F57-660B7855B31A}" type="presOf" srcId="{DEA09790-997C-41B1-8AFF-B9C64B1C0D35}" destId="{1149E724-86D6-4179-B05A-3AF1B8B5DB03}" srcOrd="0" destOrd="0" presId="urn:microsoft.com/office/officeart/2005/8/layout/arrow2"/>
    <dgm:cxn modelId="{E591D0C5-5715-4D99-87F9-49BA4265889F}" type="presOf" srcId="{4FEFC9E2-E79B-45FF-9FBB-2C1945B3C1DF}" destId="{25175A36-9480-4F31-AA21-C13A8234C95D}" srcOrd="0" destOrd="0" presId="urn:microsoft.com/office/officeart/2005/8/layout/arrow2"/>
    <dgm:cxn modelId="{BE43AA9C-443F-4E21-A359-F581E8DA83CA}" type="presParOf" srcId="{1149E724-86D6-4179-B05A-3AF1B8B5DB03}" destId="{9D7B00E2-73AE-473E-99A9-C9AAD5779EAD}" srcOrd="0" destOrd="0" presId="urn:microsoft.com/office/officeart/2005/8/layout/arrow2"/>
    <dgm:cxn modelId="{D7213A8E-D4C4-4E8F-85FC-9FDC83D0C499}" type="presParOf" srcId="{1149E724-86D6-4179-B05A-3AF1B8B5DB03}" destId="{77B05CDF-4E80-4E7E-919F-775D7D29CEED}" srcOrd="1" destOrd="0" presId="urn:microsoft.com/office/officeart/2005/8/layout/arrow2"/>
    <dgm:cxn modelId="{22870F61-AD89-4BA0-8308-C9DF55B0E540}" type="presParOf" srcId="{77B05CDF-4E80-4E7E-919F-775D7D29CEED}" destId="{5682CCDA-017A-48B3-BCD7-FBE282A25DFC}" srcOrd="0" destOrd="0" presId="urn:microsoft.com/office/officeart/2005/8/layout/arrow2"/>
    <dgm:cxn modelId="{9B6F8A80-4AEA-45B0-8549-24830BFAAFC9}" type="presParOf" srcId="{77B05CDF-4E80-4E7E-919F-775D7D29CEED}" destId="{29403443-1B56-47E0-89E9-A2765B91F592}" srcOrd="1" destOrd="0" presId="urn:microsoft.com/office/officeart/2005/8/layout/arrow2"/>
    <dgm:cxn modelId="{8A17E321-DFC1-492B-A87F-4A9139029809}" type="presParOf" srcId="{77B05CDF-4E80-4E7E-919F-775D7D29CEED}" destId="{1242A72F-09AA-45BA-9D0E-7125C0D28F55}" srcOrd="2" destOrd="0" presId="urn:microsoft.com/office/officeart/2005/8/layout/arrow2"/>
    <dgm:cxn modelId="{90169F5F-DE41-4F1F-8F7B-2721841999C5}" type="presParOf" srcId="{77B05CDF-4E80-4E7E-919F-775D7D29CEED}" destId="{932CD1F1-A523-4690-880D-4EB0B0796F74}" srcOrd="3" destOrd="0" presId="urn:microsoft.com/office/officeart/2005/8/layout/arrow2"/>
    <dgm:cxn modelId="{A495835D-699D-40D6-BC8E-296BB11743BD}" type="presParOf" srcId="{77B05CDF-4E80-4E7E-919F-775D7D29CEED}" destId="{6DC395D9-B8DB-4CB0-89FA-006F13B3535D}" srcOrd="4" destOrd="0" presId="urn:microsoft.com/office/officeart/2005/8/layout/arrow2"/>
    <dgm:cxn modelId="{8B027579-2F70-41B6-A54B-6498019FB326}" type="presParOf" srcId="{77B05CDF-4E80-4E7E-919F-775D7D29CEED}" destId="{25175A36-9480-4F31-AA21-C13A8234C95D}" srcOrd="5" destOrd="0" presId="urn:microsoft.com/office/officeart/2005/8/layout/arrow2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54E90-B3A2-462C-A30F-D3CADC5FF423}">
      <dsp:nvSpPr>
        <dsp:cNvPr id="0" name=""/>
        <dsp:cNvSpPr/>
      </dsp:nvSpPr>
      <dsp:spPr>
        <a:xfrm rot="16200000">
          <a:off x="781050" y="-781050"/>
          <a:ext cx="2209799" cy="37719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Purchasing</a:t>
          </a:r>
        </a:p>
      </dsp:txBody>
      <dsp:txXfrm rot="5400000">
        <a:off x="0" y="0"/>
        <a:ext cx="3771900" cy="1657349"/>
      </dsp:txXfrm>
    </dsp:sp>
    <dsp:sp modelId="{60F32FEC-1E00-47B3-AAF6-0418CC301BBF}">
      <dsp:nvSpPr>
        <dsp:cNvPr id="0" name=""/>
        <dsp:cNvSpPr/>
      </dsp:nvSpPr>
      <dsp:spPr>
        <a:xfrm>
          <a:off x="3731352" y="0"/>
          <a:ext cx="3771900" cy="2209799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Financial Services</a:t>
          </a:r>
        </a:p>
      </dsp:txBody>
      <dsp:txXfrm>
        <a:off x="3731352" y="0"/>
        <a:ext cx="3771900" cy="1657349"/>
      </dsp:txXfrm>
    </dsp:sp>
    <dsp:sp modelId="{F431FAD7-6B10-40A8-BB1D-473A40637294}">
      <dsp:nvSpPr>
        <dsp:cNvPr id="0" name=""/>
        <dsp:cNvSpPr/>
      </dsp:nvSpPr>
      <dsp:spPr>
        <a:xfrm rot="10800000">
          <a:off x="0" y="2209799"/>
          <a:ext cx="3771900" cy="2209799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IT</a:t>
          </a:r>
        </a:p>
      </dsp:txBody>
      <dsp:txXfrm rot="10800000">
        <a:off x="0" y="2762249"/>
        <a:ext cx="3771900" cy="1657349"/>
      </dsp:txXfrm>
    </dsp:sp>
    <dsp:sp modelId="{BE5C532F-1DBC-4105-8BD3-FA673FB2FBE3}">
      <dsp:nvSpPr>
        <dsp:cNvPr id="0" name=""/>
        <dsp:cNvSpPr/>
      </dsp:nvSpPr>
      <dsp:spPr>
        <a:xfrm rot="5400000">
          <a:off x="4552950" y="1428749"/>
          <a:ext cx="2209799" cy="37719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Huron (ePro SME) </a:t>
          </a:r>
          <a:r>
            <a:rPr lang="en-US" sz="3000" kern="1200" dirty="0" smtClean="0"/>
            <a:t> </a:t>
          </a:r>
          <a:r>
            <a:rPr lang="en-US" sz="3000" kern="1200" dirty="0"/>
            <a:t>SkyBridge (PSFT SME)</a:t>
          </a:r>
        </a:p>
      </dsp:txBody>
      <dsp:txXfrm rot="-5400000">
        <a:off x="3771900" y="2762249"/>
        <a:ext cx="3771900" cy="1657349"/>
      </dsp:txXfrm>
    </dsp:sp>
    <dsp:sp modelId="{41281128-4009-4840-A5BB-534D79B1113E}">
      <dsp:nvSpPr>
        <dsp:cNvPr id="0" name=""/>
        <dsp:cNvSpPr/>
      </dsp:nvSpPr>
      <dsp:spPr>
        <a:xfrm>
          <a:off x="2584453" y="1232272"/>
          <a:ext cx="2374893" cy="1815725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Norman Campus Community</a:t>
          </a:r>
          <a:endParaRPr lang="en-US" sz="2400" kern="1200" dirty="0"/>
        </a:p>
      </dsp:txBody>
      <dsp:txXfrm>
        <a:off x="2673089" y="1320908"/>
        <a:ext cx="2197621" cy="1638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B00E2-73AE-473E-99A9-C9AAD5779EAD}">
      <dsp:nvSpPr>
        <dsp:cNvPr id="0" name=""/>
        <dsp:cNvSpPr/>
      </dsp:nvSpPr>
      <dsp:spPr>
        <a:xfrm>
          <a:off x="-17366" y="0"/>
          <a:ext cx="2701732" cy="141431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682CCDA-017A-48B3-BCD7-FBE282A25DFC}">
      <dsp:nvSpPr>
        <dsp:cNvPr id="0" name=""/>
        <dsp:cNvSpPr/>
      </dsp:nvSpPr>
      <dsp:spPr>
        <a:xfrm>
          <a:off x="606136" y="767772"/>
          <a:ext cx="71191" cy="7119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03443-1B56-47E0-89E9-A2765B91F592}">
      <dsp:nvSpPr>
        <dsp:cNvPr id="0" name=""/>
        <dsp:cNvSpPr/>
      </dsp:nvSpPr>
      <dsp:spPr>
        <a:xfrm>
          <a:off x="685798" y="914398"/>
          <a:ext cx="527257" cy="40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7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Today</a:t>
          </a:r>
          <a:endParaRPr lang="en-US" sz="1100" b="1" kern="1200" dirty="0">
            <a:latin typeface="+mn-lt"/>
          </a:endParaRPr>
        </a:p>
      </dsp:txBody>
      <dsp:txXfrm>
        <a:off x="685798" y="914398"/>
        <a:ext cx="527257" cy="408737"/>
      </dsp:txXfrm>
    </dsp:sp>
    <dsp:sp modelId="{1242A72F-09AA-45BA-9D0E-7125C0D28F55}">
      <dsp:nvSpPr>
        <dsp:cNvPr id="0" name=""/>
        <dsp:cNvSpPr/>
      </dsp:nvSpPr>
      <dsp:spPr>
        <a:xfrm>
          <a:off x="1293091" y="484908"/>
          <a:ext cx="106356" cy="10635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CD1F1-A523-4690-880D-4EB0B0796F74}">
      <dsp:nvSpPr>
        <dsp:cNvPr id="0" name=""/>
        <dsp:cNvSpPr/>
      </dsp:nvSpPr>
      <dsp:spPr>
        <a:xfrm>
          <a:off x="1295398" y="726668"/>
          <a:ext cx="918699" cy="68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5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Rollout</a:t>
          </a:r>
          <a:endParaRPr lang="en-US" sz="1100" b="1" kern="1200" dirty="0">
            <a:latin typeface="+mn-lt"/>
          </a:endParaRPr>
        </a:p>
      </dsp:txBody>
      <dsp:txXfrm>
        <a:off x="1295398" y="726668"/>
        <a:ext cx="918699" cy="687649"/>
      </dsp:txXfrm>
    </dsp:sp>
    <dsp:sp modelId="{6DC395D9-B8DB-4CB0-89FA-006F13B3535D}">
      <dsp:nvSpPr>
        <dsp:cNvPr id="0" name=""/>
        <dsp:cNvSpPr/>
      </dsp:nvSpPr>
      <dsp:spPr>
        <a:xfrm>
          <a:off x="2060863" y="282862"/>
          <a:ext cx="147089" cy="14708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75A36-9480-4F31-AA21-C13A8234C95D}">
      <dsp:nvSpPr>
        <dsp:cNvPr id="0" name=""/>
        <dsp:cNvSpPr/>
      </dsp:nvSpPr>
      <dsp:spPr>
        <a:xfrm>
          <a:off x="2057400" y="609600"/>
          <a:ext cx="543098" cy="59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3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Future</a:t>
          </a:r>
          <a:endParaRPr lang="en-US" sz="1100" b="1" kern="1200" dirty="0">
            <a:latin typeface="+mn-lt"/>
          </a:endParaRPr>
        </a:p>
      </dsp:txBody>
      <dsp:txXfrm>
        <a:off x="2057400" y="609600"/>
        <a:ext cx="543098" cy="59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A1216-F1C5-4620-9A08-EBF57C91DB41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54B9-C838-4B25-ACAD-55E775003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8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 Need exact dates for Prototyping and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E8C8-A35C-463B-B8D7-8B305B370D9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7526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C5DA-C200-4AAF-B6DD-7AE1CC224EA9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BE71-B61C-4CC3-9F17-784DA0EC418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712538" cy="990600"/>
            <a:chOff x="762000" y="5943600"/>
            <a:chExt cx="1712538" cy="9906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128804"/>
              <a:ext cx="1255338" cy="805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943600"/>
              <a:ext cx="9906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 flipH="1">
            <a:off x="990599" y="533400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Powered 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SciQuest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37" y="2286000"/>
            <a:ext cx="25593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7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Opportunities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7556"/>
            <a:ext cx="4040188" cy="639762"/>
          </a:xfrm>
        </p:spPr>
        <p:txBody>
          <a:bodyPr/>
          <a:lstStyle/>
          <a:p>
            <a:r>
              <a:rPr lang="en-US" dirty="0" smtClean="0"/>
              <a:t>Current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3434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u="sng" dirty="0" smtClean="0">
                <a:cs typeface="Arial" pitchFamily="34" charset="0"/>
              </a:rPr>
              <a:t>Various</a:t>
            </a:r>
            <a:r>
              <a:rPr lang="en-US" sz="1800" dirty="0" smtClean="0">
                <a:cs typeface="Arial" pitchFamily="34" charset="0"/>
              </a:rPr>
              <a:t> purchasing methods: PO,  Pcard, Misc Invoices.</a:t>
            </a:r>
          </a:p>
          <a:p>
            <a:pPr>
              <a:spcBef>
                <a:spcPts val="5600"/>
              </a:spcBef>
              <a:buFont typeface="+mj-lt"/>
              <a:buAutoNum type="arabicPeriod"/>
            </a:pPr>
            <a:r>
              <a:rPr lang="en-US" sz="1800" u="sng" dirty="0" smtClean="0">
                <a:cs typeface="Arial" pitchFamily="34" charset="0"/>
              </a:rPr>
              <a:t>Low visibility </a:t>
            </a:r>
            <a:r>
              <a:rPr lang="en-US" sz="1800" dirty="0" smtClean="0">
                <a:cs typeface="Arial" pitchFamily="34" charset="0"/>
              </a:rPr>
              <a:t>into order/payment status.</a:t>
            </a:r>
          </a:p>
          <a:p>
            <a:pPr>
              <a:spcBef>
                <a:spcPts val="300"/>
              </a:spcBef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Procurement effort spent on </a:t>
            </a:r>
            <a:r>
              <a:rPr lang="en-US" sz="1800" u="sng" dirty="0" smtClean="0">
                <a:cs typeface="Arial" pitchFamily="34" charset="0"/>
              </a:rPr>
              <a:t>one-off</a:t>
            </a:r>
            <a:r>
              <a:rPr lang="en-US" sz="1800" dirty="0" smtClean="0">
                <a:cs typeface="Arial" pitchFamily="34" charset="0"/>
              </a:rPr>
              <a:t>, </a:t>
            </a:r>
            <a:r>
              <a:rPr lang="en-US" sz="1800" u="sng" dirty="0" smtClean="0">
                <a:cs typeface="Arial" pitchFamily="34" charset="0"/>
              </a:rPr>
              <a:t>non-strategic</a:t>
            </a:r>
            <a:r>
              <a:rPr lang="en-US" sz="1800" dirty="0" smtClean="0">
                <a:cs typeface="Arial" pitchFamily="34" charset="0"/>
              </a:rPr>
              <a:t> contracts.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Settlement effort spent on </a:t>
            </a:r>
            <a:r>
              <a:rPr lang="en-US" sz="1800" u="sng" dirty="0" smtClean="0">
                <a:cs typeface="Arial" pitchFamily="34" charset="0"/>
              </a:rPr>
              <a:t>processing miscellaneous</a:t>
            </a:r>
            <a:r>
              <a:rPr lang="en-US" sz="1800" dirty="0" smtClean="0">
                <a:cs typeface="Arial" pitchFamily="34" charset="0"/>
              </a:rPr>
              <a:t> invoices.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Audit trail </a:t>
            </a:r>
            <a:r>
              <a:rPr lang="en-US" sz="1800" u="sng" dirty="0" smtClean="0">
                <a:cs typeface="Arial" pitchFamily="34" charset="0"/>
              </a:rPr>
              <a:t>varies</a:t>
            </a:r>
            <a:r>
              <a:rPr lang="en-US" sz="1800" dirty="0" smtClean="0">
                <a:cs typeface="Arial" pitchFamily="34" charset="0"/>
              </a:rPr>
              <a:t> by purchasing method; increasing risk.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194175" cy="464820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Low and high dollar orders processed through a </a:t>
            </a:r>
            <a:r>
              <a:rPr lang="en-US" sz="1800" u="sng" dirty="0" smtClean="0">
                <a:cs typeface="Arial" pitchFamily="34" charset="0"/>
              </a:rPr>
              <a:t>single</a:t>
            </a:r>
            <a:r>
              <a:rPr lang="en-US" sz="1800" dirty="0" smtClean="0">
                <a:cs typeface="Arial" pitchFamily="34" charset="0"/>
              </a:rPr>
              <a:t> system.  Processing goal is to shift activity toward POs and away from Misc Invoices (primarily) and Pcard.</a:t>
            </a:r>
          </a:p>
          <a:p>
            <a:pPr>
              <a:buFont typeface="+mj-lt"/>
              <a:buAutoNum type="arabicPeriod"/>
            </a:pPr>
            <a:r>
              <a:rPr lang="en-US" sz="1800" u="sng" dirty="0" smtClean="0"/>
              <a:t>Full transparency </a:t>
            </a:r>
            <a:r>
              <a:rPr lang="en-US" sz="1800" dirty="0" smtClean="0"/>
              <a:t>for all users into </a:t>
            </a:r>
            <a:r>
              <a:rPr lang="en-US" sz="1800" dirty="0" smtClean="0">
                <a:cs typeface="Arial" pitchFamily="34" charset="0"/>
              </a:rPr>
              <a:t>order/payment status.</a:t>
            </a:r>
            <a:endParaRPr lang="en-US" sz="1800" dirty="0" smtClean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Procurement focus on </a:t>
            </a:r>
            <a:r>
              <a:rPr lang="en-US" sz="1800" u="sng" dirty="0" smtClean="0"/>
              <a:t>campus-wide strategic</a:t>
            </a:r>
            <a:r>
              <a:rPr lang="en-US" sz="1800" dirty="0" smtClean="0"/>
              <a:t> contracts; users ordering off preferred contracts.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cs typeface="Arial" pitchFamily="34" charset="0"/>
              </a:rPr>
              <a:t>Improved settlement processes will enable better </a:t>
            </a:r>
            <a:r>
              <a:rPr lang="en-US" sz="1800" u="sng" dirty="0" smtClean="0">
                <a:cs typeface="Arial" pitchFamily="34" charset="0"/>
              </a:rPr>
              <a:t>cash management </a:t>
            </a:r>
            <a:r>
              <a:rPr lang="en-US" sz="1800" dirty="0" smtClean="0">
                <a:cs typeface="Arial" pitchFamily="34" charset="0"/>
              </a:rPr>
              <a:t>and will strengthen </a:t>
            </a:r>
            <a:r>
              <a:rPr lang="en-US" sz="1800" u="sng" dirty="0" smtClean="0">
                <a:cs typeface="Arial" pitchFamily="34" charset="0"/>
              </a:rPr>
              <a:t>compliance.</a:t>
            </a:r>
          </a:p>
          <a:p>
            <a:pPr>
              <a:buFont typeface="+mj-lt"/>
              <a:buAutoNum type="arabicPeriod"/>
            </a:pPr>
            <a:r>
              <a:rPr lang="en-US" sz="1800" u="sng" dirty="0" smtClean="0">
                <a:cs typeface="Arial" pitchFamily="34" charset="0"/>
              </a:rPr>
              <a:t>Consistent</a:t>
            </a:r>
            <a:r>
              <a:rPr lang="en-US" sz="1800" dirty="0" smtClean="0">
                <a:cs typeface="Arial" pitchFamily="34" charset="0"/>
              </a:rPr>
              <a:t> audit trail among majority of transactions.     Req&gt;PO&gt;Invoice&gt;Voucher&gt;Payment</a:t>
            </a:r>
            <a:endParaRPr lang="en-US" sz="1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990000"/>
                </a:solidFill>
              </a:rPr>
              <a:t>CrimsonCorner’s</a:t>
            </a:r>
            <a:r>
              <a:rPr lang="en-US" sz="3200" dirty="0" smtClean="0"/>
              <a:t> Processes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534400" cy="47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990000"/>
                </a:solidFill>
              </a:rPr>
              <a:t>CrimsonCorner</a:t>
            </a:r>
            <a:r>
              <a:rPr lang="en-US" sz="3200" dirty="0" smtClean="0">
                <a:solidFill>
                  <a:srgbClr val="990000"/>
                </a:solidFill>
              </a:rPr>
              <a:t> </a:t>
            </a:r>
            <a:r>
              <a:rPr lang="en-US" sz="3200" dirty="0" smtClean="0"/>
              <a:t>and PeopleSoft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7755"/>
          <a:stretch>
            <a:fillRect/>
          </a:stretch>
        </p:blipFill>
        <p:spPr bwMode="auto">
          <a:xfrm>
            <a:off x="331269" y="1524000"/>
            <a:ext cx="858413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4878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solidFill>
                  <a:srgbClr val="860111"/>
                </a:solidFill>
              </a:rPr>
              <a:t>CrimsonCorner</a:t>
            </a:r>
            <a:r>
              <a:rPr lang="en-US" sz="1600" i="1" dirty="0">
                <a:solidFill>
                  <a:srgbClr val="860111"/>
                </a:solidFill>
              </a:rPr>
              <a:t> </a:t>
            </a:r>
            <a:r>
              <a:rPr lang="en-US" sz="1600" i="1" smtClean="0"/>
              <a:t>will </a:t>
            </a:r>
            <a:r>
              <a:rPr lang="en-US" sz="1600" i="1" dirty="0" smtClean="0"/>
              <a:t>become the primary system for users</a:t>
            </a:r>
          </a:p>
          <a:p>
            <a:r>
              <a:rPr lang="en-US" sz="1600" i="1" dirty="0" smtClean="0"/>
              <a:t>PeopleSoft remains OU’s </a:t>
            </a:r>
            <a:r>
              <a:rPr lang="en-US" sz="1600" i="1" u="sng" dirty="0" smtClean="0"/>
              <a:t>System of Record</a:t>
            </a:r>
          </a:p>
          <a:p>
            <a:r>
              <a:rPr lang="en-US" sz="1600" i="1" dirty="0" smtClean="0"/>
              <a:t>The integration makes it all work smoothly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886200"/>
            <a:ext cx="304800" cy="990600"/>
          </a:xfrm>
          <a:prstGeom prst="rect">
            <a:avLst/>
          </a:prstGeom>
          <a:solidFill>
            <a:srgbClr val="860111"/>
          </a:solidFill>
        </p:spPr>
        <p:txBody>
          <a:bodyPr vert="vert270" wrap="square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Crimson Corner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062255"/>
              </p:ext>
            </p:extLst>
          </p:nvPr>
        </p:nvGraphicFramePr>
        <p:xfrm>
          <a:off x="381001" y="1694807"/>
          <a:ext cx="8305798" cy="318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20"/>
                <a:gridCol w="547129"/>
                <a:gridCol w="624228"/>
                <a:gridCol w="651892"/>
                <a:gridCol w="638834"/>
                <a:gridCol w="664951"/>
                <a:gridCol w="651892"/>
                <a:gridCol w="651892"/>
                <a:gridCol w="651892"/>
                <a:gridCol w="651892"/>
                <a:gridCol w="651892"/>
                <a:gridCol w="651892"/>
                <a:gridCol w="651892"/>
              </a:tblGrid>
              <a:tr h="4689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Spring 2011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Nov</a:t>
                      </a:r>
                    </a:p>
                    <a:p>
                      <a:pPr algn="ctr"/>
                      <a:r>
                        <a:rPr lang="en-US" sz="1100" dirty="0" smtClean="0"/>
                        <a:t>‘11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Dec</a:t>
                      </a:r>
                    </a:p>
                    <a:p>
                      <a:pPr algn="ctr"/>
                      <a:r>
                        <a:rPr lang="en-US" sz="1100" dirty="0" smtClean="0"/>
                        <a:t>’11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Jan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Feb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Mar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Apr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May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Jun</a:t>
                      </a:r>
                    </a:p>
                    <a:p>
                      <a:pPr algn="ctr"/>
                      <a:r>
                        <a:rPr lang="en-US" sz="1100" dirty="0" smtClean="0"/>
                        <a:t>’12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Jul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Aug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Sep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617970" cy="990599"/>
          </a:xfrm>
        </p:spPr>
        <p:txBody>
          <a:bodyPr>
            <a:noAutofit/>
          </a:bodyPr>
          <a:lstStyle/>
          <a:p>
            <a:r>
              <a:rPr lang="en-US" sz="3200" dirty="0"/>
              <a:t>User I</a:t>
            </a:r>
            <a:r>
              <a:rPr lang="en-US" sz="3200" dirty="0" smtClean="0"/>
              <a:t>nvolvement In The Project</a:t>
            </a:r>
            <a:endParaRPr lang="en-US" sz="3200" dirty="0"/>
          </a:p>
        </p:txBody>
      </p:sp>
      <p:sp>
        <p:nvSpPr>
          <p:cNvPr id="43" name="Pentagon 42"/>
          <p:cNvSpPr/>
          <p:nvPr/>
        </p:nvSpPr>
        <p:spPr>
          <a:xfrm>
            <a:off x="381000" y="4953000"/>
            <a:ext cx="8382000" cy="838200"/>
          </a:xfrm>
          <a:prstGeom prst="homePlate">
            <a:avLst/>
          </a:prstGeom>
          <a:solidFill>
            <a:srgbClr val="8A467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Business Process Transformation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Communication, Town Hall, Ongoing Business Process &amp; System Training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6093" y="3429000"/>
            <a:ext cx="1227707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Focus Group 1</a:t>
            </a:r>
          </a:p>
          <a:p>
            <a:pPr algn="ctr"/>
            <a:r>
              <a:rPr lang="en-US" sz="1400" dirty="0" smtClean="0">
                <a:latin typeface="+mj-lt"/>
              </a:rPr>
              <a:t>Town Halls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86200" y="3429000"/>
            <a:ext cx="1227707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Focus Group 2</a:t>
            </a:r>
          </a:p>
          <a:p>
            <a:pPr algn="ctr"/>
            <a:r>
              <a:rPr lang="en-US" sz="1400" dirty="0" smtClean="0">
                <a:latin typeface="+mj-lt"/>
              </a:rPr>
              <a:t>Town Halls</a:t>
            </a:r>
            <a:endParaRPr lang="en-US" sz="1400" dirty="0">
              <a:latin typeface="+mj-lt"/>
            </a:endParaRPr>
          </a:p>
        </p:txBody>
      </p: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8600" y="2895599"/>
            <a:ext cx="9144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2819399"/>
            <a:ext cx="8382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257800" y="3427045"/>
            <a:ext cx="2133600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User Acceptance Testing</a:t>
            </a:r>
          </a:p>
          <a:p>
            <a:pPr algn="ctr"/>
            <a:r>
              <a:rPr lang="en-US" sz="1400" dirty="0" smtClean="0">
                <a:latin typeface="+mj-lt"/>
              </a:rPr>
              <a:t>Set Up Webinars</a:t>
            </a:r>
            <a:endParaRPr lang="en-US" sz="1400" dirty="0">
              <a:latin typeface="+mj-lt"/>
            </a:endParaRPr>
          </a:p>
        </p:txBody>
      </p:sp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4905" y="2893640"/>
            <a:ext cx="11430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Chevron 70"/>
          <p:cNvSpPr/>
          <p:nvPr/>
        </p:nvSpPr>
        <p:spPr>
          <a:xfrm>
            <a:off x="381000" y="2275094"/>
            <a:ext cx="1219200" cy="518160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Needs Analysis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" y="3421856"/>
            <a:ext cx="1447800" cy="138499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Extensive outreach to gain  understanding of current pain points and business needs</a:t>
            </a:r>
            <a:endParaRPr lang="en-US" sz="1200" dirty="0" smtClean="0"/>
          </a:p>
        </p:txBody>
      </p:sp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948" y="2888453"/>
            <a:ext cx="11430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2" name="Chevron 21"/>
          <p:cNvSpPr/>
          <p:nvPr/>
        </p:nvSpPr>
        <p:spPr>
          <a:xfrm>
            <a:off x="4724400" y="2267474"/>
            <a:ext cx="838200" cy="5334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Narrow" pitchFamily="34" charset="0"/>
              </a:rPr>
              <a:t>Test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6934200" y="2248949"/>
            <a:ext cx="1752600" cy="57045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Customer Service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791200" y="2267474"/>
            <a:ext cx="762000" cy="53340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Live </a:t>
            </a:r>
            <a:r>
              <a:rPr lang="en-US" sz="750" b="1" dirty="0" smtClean="0">
                <a:solidFill>
                  <a:schemeClr val="bg1"/>
                </a:solidFill>
                <a:latin typeface="Arial Narrow" pitchFamily="34" charset="0"/>
              </a:rPr>
              <a:t>Order</a:t>
            </a:r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 Test</a:t>
            </a:r>
            <a:endParaRPr lang="en-US" sz="9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676400" y="2267474"/>
            <a:ext cx="3276600" cy="5334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Design and Build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410200" y="2275147"/>
            <a:ext cx="609600" cy="518054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UAT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6629400" y="2385776"/>
            <a:ext cx="304800" cy="296797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53200" y="2305574"/>
            <a:ext cx="47413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 Narrow" pitchFamily="34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654230" y="6343731"/>
            <a:ext cx="304800" cy="296797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6298286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             Go-live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74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Shopping Carts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199"/>
            <a:ext cx="8763000" cy="3352801"/>
          </a:xfrm>
        </p:spPr>
        <p:txBody>
          <a:bodyPr>
            <a:noAutofit/>
          </a:bodyPr>
          <a:lstStyle/>
          <a:p>
            <a:r>
              <a:rPr lang="en-US" sz="2400" dirty="0">
                <a:ea typeface="MS Mincho"/>
                <a:cs typeface="Arial" pitchFamily="34" charset="0"/>
              </a:rPr>
              <a:t>The first step in the purchasing process, the shopping cart represents the selected product list of a Shopper. </a:t>
            </a:r>
            <a:endParaRPr lang="en-US" sz="2400" dirty="0" smtClean="0">
              <a:ea typeface="MS Mincho"/>
              <a:cs typeface="Arial" pitchFamily="34" charset="0"/>
            </a:endParaRPr>
          </a:p>
          <a:p>
            <a:r>
              <a:rPr lang="en-US" sz="2400" dirty="0" smtClean="0">
                <a:ea typeface="MS Mincho"/>
                <a:cs typeface="Arial" pitchFamily="34" charset="0"/>
              </a:rPr>
              <a:t>Shopping </a:t>
            </a:r>
            <a:r>
              <a:rPr lang="en-US" sz="2400" dirty="0">
                <a:ea typeface="MS Mincho"/>
                <a:cs typeface="Arial" pitchFamily="34" charset="0"/>
              </a:rPr>
              <a:t>cart information can be populated from any source </a:t>
            </a:r>
            <a:r>
              <a:rPr lang="en-US" sz="2400" dirty="0" smtClean="0">
                <a:ea typeface="MS Mincho"/>
                <a:cs typeface="Arial" pitchFamily="34" charset="0"/>
              </a:rPr>
              <a:t>(punch-out catalog, hosted catalog, forms) and can contain </a:t>
            </a:r>
            <a:r>
              <a:rPr lang="en-US" sz="2400" dirty="0">
                <a:ea typeface="MS Mincho"/>
                <a:cs typeface="Arial" pitchFamily="34" charset="0"/>
              </a:rPr>
              <a:t>requests from multiple vendors. </a:t>
            </a:r>
            <a:endParaRPr lang="en-US" sz="2400" dirty="0" smtClean="0">
              <a:ea typeface="MS Mincho"/>
              <a:cs typeface="Arial" pitchFamily="34" charset="0"/>
            </a:endParaRPr>
          </a:p>
          <a:p>
            <a:r>
              <a:rPr lang="en-US" sz="2400" dirty="0" smtClean="0">
                <a:ea typeface="MS Mincho"/>
                <a:cs typeface="Arial" pitchFamily="34" charset="0"/>
              </a:rPr>
              <a:t>A </a:t>
            </a:r>
            <a:r>
              <a:rPr lang="en-US" sz="2400" dirty="0">
                <a:ea typeface="MS Mincho"/>
                <a:cs typeface="Arial" pitchFamily="34" charset="0"/>
              </a:rPr>
              <a:t>Shopper may manage and maintain multiple carts at the same time.</a:t>
            </a: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391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So…What </a:t>
            </a:r>
            <a:r>
              <a:rPr lang="en-US" sz="2800" i="1" u="sng" dirty="0" smtClean="0"/>
              <a:t>Really</a:t>
            </a:r>
            <a:r>
              <a:rPr lang="en-US" sz="2800" dirty="0" smtClean="0"/>
              <a:t> Goes Through </a:t>
            </a:r>
            <a:r>
              <a:rPr lang="en-US" sz="2800" b="1" dirty="0" smtClean="0">
                <a:solidFill>
                  <a:srgbClr val="990000"/>
                </a:solidFill>
              </a:rPr>
              <a:t>CrimsonCorner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</a:rPr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1219200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ea typeface="MS Mincho"/>
                <a:cs typeface="Arial" pitchFamily="34" charset="0"/>
              </a:rPr>
              <a:t>All items available on                                </a:t>
            </a:r>
            <a:r>
              <a:rPr lang="en-US" sz="2000" dirty="0" smtClean="0">
                <a:ea typeface="MS Mincho"/>
                <a:cs typeface="Arial" pitchFamily="34" charset="0"/>
              </a:rPr>
              <a:t>(slides 16, 17)</a:t>
            </a:r>
            <a:r>
              <a:rPr lang="en-US" dirty="0" smtClean="0">
                <a:ea typeface="MS Mincho"/>
                <a:cs typeface="Arial" pitchFamily="34" charset="0"/>
              </a:rPr>
              <a:t> </a:t>
            </a:r>
          </a:p>
          <a:p>
            <a:pPr lvl="1"/>
            <a:r>
              <a:rPr lang="en-US" dirty="0" smtClean="0">
                <a:ea typeface="MS Mincho"/>
                <a:cs typeface="Arial" pitchFamily="34" charset="0"/>
              </a:rPr>
              <a:t>Any item </a:t>
            </a:r>
            <a:r>
              <a:rPr lang="en-US" sz="2400" dirty="0" smtClean="0">
                <a:ea typeface="MS Mincho"/>
                <a:cs typeface="Arial" pitchFamily="34" charset="0"/>
              </a:rPr>
              <a:t>that can be acquired using a Form </a:t>
            </a:r>
            <a:r>
              <a:rPr lang="en-US" sz="2000" dirty="0" smtClean="0">
                <a:ea typeface="MS Mincho"/>
                <a:cs typeface="Arial" pitchFamily="34" charset="0"/>
              </a:rPr>
              <a:t>(slide 18)</a:t>
            </a:r>
          </a:p>
          <a:p>
            <a:pPr lvl="2"/>
            <a:endParaRPr lang="en-US" sz="1800" dirty="0" smtClean="0">
              <a:ea typeface="MS Mincho"/>
              <a:cs typeface="Arial" pitchFamily="34" charset="0"/>
            </a:endParaRPr>
          </a:p>
          <a:p>
            <a:pPr lvl="2"/>
            <a:endParaRPr lang="en-US" sz="1800" dirty="0" smtClean="0">
              <a:ea typeface="MS Mincho"/>
              <a:cs typeface="Arial" pitchFamily="34" charset="0"/>
            </a:endParaRPr>
          </a:p>
          <a:p>
            <a:pPr lvl="1"/>
            <a:endParaRPr lang="en-US" sz="2400" dirty="0" smtClean="0">
              <a:ea typeface="MS Mincho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b="22235"/>
          <a:stretch/>
        </p:blipFill>
        <p:spPr bwMode="auto">
          <a:xfrm>
            <a:off x="3733800" y="914400"/>
            <a:ext cx="2133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752600"/>
            <a:ext cx="8077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ea typeface="MS Mincho"/>
                <a:cs typeface="Arial" pitchFamily="34" charset="0"/>
              </a:rPr>
              <a:t>Just about everything unless otherwise directed (slide 19)</a:t>
            </a:r>
          </a:p>
          <a:p>
            <a:r>
              <a:rPr lang="en-US" sz="2000" dirty="0" smtClean="0">
                <a:ea typeface="MS Mincho"/>
                <a:cs typeface="Arial" pitchFamily="34" charset="0"/>
              </a:rPr>
              <a:t>Independent service providers (FEIN)</a:t>
            </a:r>
          </a:p>
          <a:p>
            <a:r>
              <a:rPr lang="en-US" sz="2000" dirty="0" smtClean="0">
                <a:ea typeface="MS Mincho"/>
                <a:cs typeface="Arial" pitchFamily="34" charset="0"/>
              </a:rPr>
              <a:t>Standing orders</a:t>
            </a:r>
          </a:p>
          <a:p>
            <a:r>
              <a:rPr lang="en-US" sz="2000" dirty="0" smtClean="0">
                <a:ea typeface="MS Mincho"/>
                <a:cs typeface="Arial" pitchFamily="34" charset="0"/>
              </a:rPr>
              <a:t>Conference registrations </a:t>
            </a:r>
          </a:p>
          <a:p>
            <a:r>
              <a:rPr lang="en-US" sz="2000" dirty="0" smtClean="0">
                <a:ea typeface="MS Mincho"/>
                <a:cs typeface="Arial" pitchFamily="34" charset="0"/>
              </a:rPr>
              <a:t>Reimbursements (employee and non-employee)</a:t>
            </a:r>
          </a:p>
          <a:p>
            <a:r>
              <a:rPr lang="en-US" sz="2000" dirty="0" smtClean="0">
                <a:ea typeface="MS Mincho"/>
                <a:cs typeface="Arial" pitchFamily="34" charset="0"/>
              </a:rPr>
              <a:t>Independent contractors (SSN)</a:t>
            </a:r>
          </a:p>
          <a:p>
            <a:r>
              <a:rPr lang="en-US" sz="2000" dirty="0">
                <a:ea typeface="MS Mincho"/>
                <a:cs typeface="Arial" pitchFamily="34" charset="0"/>
              </a:rPr>
              <a:t>Subscriptions and Memberships $5,000 or </a:t>
            </a:r>
            <a:r>
              <a:rPr lang="en-US" sz="2000" dirty="0" smtClean="0">
                <a:ea typeface="MS Mincho"/>
                <a:cs typeface="Arial" pitchFamily="34" charset="0"/>
              </a:rPr>
              <a:t>less</a:t>
            </a:r>
          </a:p>
          <a:p>
            <a:r>
              <a:rPr lang="en-US" sz="2000" dirty="0">
                <a:ea typeface="MS Mincho"/>
                <a:cs typeface="Arial" pitchFamily="34" charset="0"/>
              </a:rPr>
              <a:t>Cell phone bills by direct pay or reimbursement (but let’s try to push to </a:t>
            </a:r>
            <a:r>
              <a:rPr lang="en-US" sz="2000" dirty="0" smtClean="0">
                <a:ea typeface="MS Mincho"/>
                <a:cs typeface="Arial" pitchFamily="34" charset="0"/>
              </a:rPr>
              <a:t>Pcard</a:t>
            </a:r>
            <a:r>
              <a:rPr lang="en-US" sz="2000" dirty="0">
                <a:ea typeface="MS Mincho"/>
                <a:cs typeface="Arial" pitchFamily="34" charset="0"/>
              </a:rPr>
              <a:t>)</a:t>
            </a:r>
          </a:p>
          <a:p>
            <a:r>
              <a:rPr lang="en-US" sz="2000" dirty="0">
                <a:ea typeface="MS Mincho"/>
                <a:cs typeface="Arial" pitchFamily="34" charset="0"/>
              </a:rPr>
              <a:t>Food and beverage</a:t>
            </a:r>
          </a:p>
          <a:p>
            <a:r>
              <a:rPr lang="en-US" sz="2000" dirty="0">
                <a:ea typeface="MS Mincho"/>
                <a:cs typeface="Arial" pitchFamily="34" charset="0"/>
              </a:rPr>
              <a:t>Postage</a:t>
            </a:r>
          </a:p>
          <a:p>
            <a:r>
              <a:rPr lang="en-US" sz="2000" dirty="0">
                <a:ea typeface="MS Mincho"/>
                <a:cs typeface="Arial" pitchFamily="34" charset="0"/>
              </a:rPr>
              <a:t>Individual licenses – required by law / code (plumbers, electricians)</a:t>
            </a:r>
          </a:p>
          <a:p>
            <a:r>
              <a:rPr lang="en-US" sz="2000" dirty="0">
                <a:ea typeface="MS Mincho"/>
                <a:cs typeface="Arial" pitchFamily="34" charset="0"/>
              </a:rPr>
              <a:t>Lodging (if by direct payment)</a:t>
            </a:r>
          </a:p>
          <a:p>
            <a:endParaRPr lang="en-US" sz="2000" dirty="0">
              <a:ea typeface="MS Mincho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ea typeface="MS Mincho"/>
              <a:cs typeface="Arial" pitchFamily="34" charset="0"/>
            </a:endParaRPr>
          </a:p>
          <a:p>
            <a:pPr lvl="2"/>
            <a:endParaRPr lang="en-US" dirty="0" smtClean="0">
              <a:ea typeface="MS Mincho"/>
              <a:cs typeface="Arial" pitchFamily="34" charset="0"/>
            </a:endParaRPr>
          </a:p>
          <a:p>
            <a:pPr lvl="2"/>
            <a:endParaRPr lang="en-US" dirty="0" smtClean="0">
              <a:ea typeface="MS Mincho"/>
              <a:cs typeface="Arial" pitchFamily="34" charset="0"/>
            </a:endParaRPr>
          </a:p>
          <a:p>
            <a:pPr lvl="1"/>
            <a:endParaRPr lang="en-US" sz="2000" dirty="0" smtClean="0">
              <a:ea typeface="MS Mincho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438400"/>
            <a:ext cx="35052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>
              <a:ea typeface="MS Mincho"/>
              <a:cs typeface="Arial" pitchFamily="34" charset="0"/>
            </a:endParaRPr>
          </a:p>
          <a:p>
            <a:pPr lvl="2"/>
            <a:endParaRPr lang="en-US" dirty="0" smtClean="0">
              <a:ea typeface="MS Mincho"/>
              <a:cs typeface="Arial" pitchFamily="34" charset="0"/>
            </a:endParaRPr>
          </a:p>
          <a:p>
            <a:pPr lvl="1"/>
            <a:endParaRPr lang="en-US" sz="2000" dirty="0" smtClean="0">
              <a:ea typeface="MS Mincho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Punch-out Catalogs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3046"/>
            <a:ext cx="8763000" cy="1828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itchFamily="34" charset="0"/>
              </a:rPr>
              <a:t>Shoppers access </a:t>
            </a:r>
            <a:r>
              <a:rPr lang="en-US" sz="2000" dirty="0">
                <a:cs typeface="Arial" pitchFamily="34" charset="0"/>
              </a:rPr>
              <a:t>a </a:t>
            </a:r>
            <a:r>
              <a:rPr lang="en-US" sz="2000" dirty="0" smtClean="0">
                <a:cs typeface="Arial" pitchFamily="34" charset="0"/>
              </a:rPr>
              <a:t>supplier’s custom </a:t>
            </a:r>
            <a:r>
              <a:rPr lang="en-US" sz="2000" dirty="0">
                <a:cs typeface="Arial" pitchFamily="34" charset="0"/>
              </a:rPr>
              <a:t>OU website </a:t>
            </a:r>
            <a:r>
              <a:rPr lang="en-US" sz="2000" i="1" u="sng" dirty="0">
                <a:cs typeface="Arial" pitchFamily="34" charset="0"/>
              </a:rPr>
              <a:t>from</a:t>
            </a:r>
            <a:r>
              <a:rPr lang="en-US" sz="2000" dirty="0">
                <a:cs typeface="Arial" pitchFamily="34" charset="0"/>
              </a:rPr>
              <a:t> within </a:t>
            </a:r>
            <a:r>
              <a:rPr lang="en-US" sz="2000" b="1" dirty="0" smtClean="0">
                <a:solidFill>
                  <a:srgbClr val="990000"/>
                </a:solidFill>
              </a:rPr>
              <a:t>CrimsonCorner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cs typeface="Arial" pitchFamily="34" charset="0"/>
              </a:rPr>
              <a:t>with </a:t>
            </a:r>
            <a:r>
              <a:rPr lang="en-US" sz="2000" dirty="0">
                <a:cs typeface="Arial" pitchFamily="34" charset="0"/>
              </a:rPr>
              <a:t>no additional </a:t>
            </a:r>
            <a:r>
              <a:rPr lang="en-US" sz="2000" dirty="0" smtClean="0">
                <a:cs typeface="Arial" pitchFamily="34" charset="0"/>
              </a:rPr>
              <a:t>logins. They search, select, and </a:t>
            </a:r>
            <a:r>
              <a:rPr lang="en-US" sz="2000" dirty="0">
                <a:cs typeface="Arial" pitchFamily="34" charset="0"/>
              </a:rPr>
              <a:t>add items to </a:t>
            </a:r>
            <a:r>
              <a:rPr lang="en-US" sz="2000" i="1" dirty="0" smtClean="0">
                <a:cs typeface="Arial" pitchFamily="34" charset="0"/>
              </a:rPr>
              <a:t>temporary</a:t>
            </a:r>
            <a:r>
              <a:rPr lang="en-US" sz="2000" dirty="0" smtClean="0">
                <a:cs typeface="Arial" pitchFamily="34" charset="0"/>
              </a:rPr>
              <a:t> carts </a:t>
            </a:r>
            <a:r>
              <a:rPr lang="en-US" sz="2000" dirty="0">
                <a:cs typeface="Arial" pitchFamily="34" charset="0"/>
              </a:rPr>
              <a:t>and </a:t>
            </a:r>
            <a:r>
              <a:rPr lang="en-US" sz="2000" dirty="0" smtClean="0">
                <a:cs typeface="Arial" pitchFamily="34" charset="0"/>
              </a:rPr>
              <a:t>then pull those items into </a:t>
            </a:r>
            <a:r>
              <a:rPr lang="en-US" sz="2000" dirty="0">
                <a:cs typeface="Arial" pitchFamily="34" charset="0"/>
              </a:rPr>
              <a:t>their </a:t>
            </a:r>
            <a:r>
              <a:rPr lang="en-US" sz="2000" b="1" dirty="0" smtClean="0">
                <a:solidFill>
                  <a:srgbClr val="990000"/>
                </a:solidFill>
              </a:rPr>
              <a:t>CrimsonCorner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cs typeface="Arial" pitchFamily="34" charset="0"/>
              </a:rPr>
              <a:t>shopping carts. </a:t>
            </a:r>
          </a:p>
          <a:p>
            <a:r>
              <a:rPr lang="en-US" sz="2000" dirty="0" smtClean="0">
                <a:cs typeface="Arial" pitchFamily="34" charset="0"/>
              </a:rPr>
              <a:t>Environments most of us are familiar with</a:t>
            </a:r>
          </a:p>
          <a:p>
            <a:r>
              <a:rPr lang="en-US" sz="2000" dirty="0" smtClean="0">
                <a:cs typeface="Arial" pitchFamily="34" charset="0"/>
              </a:rPr>
              <a:t>Planned Punch-out Suppliers 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50" y="0"/>
            <a:ext cx="243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67200" y="2057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743200"/>
            <a:ext cx="2227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Fisher or. . 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VWR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Sigma-Aldrich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Life Technologies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Qiagen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Cardinal Health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BioRad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2743200"/>
            <a:ext cx="228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OfficeMax or. . 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Staples or. . 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cs typeface="Arial" pitchFamily="34" charset="0"/>
              </a:rPr>
              <a:t>OfficeDepot</a:t>
            </a:r>
            <a:r>
              <a:rPr lang="en-US" sz="2000" dirty="0" smtClean="0">
                <a:cs typeface="Arial" pitchFamily="34" charset="0"/>
              </a:rPr>
              <a:t> or. . 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Copelins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Complete Book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Grainger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2743200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Dell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HP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CDW-G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GovConnection</a:t>
            </a:r>
            <a:endParaRPr lang="en-US" sz="2000" dirty="0">
              <a:cs typeface="Arial" pitchFamily="34" charset="0"/>
            </a:endParaRPr>
          </a:p>
          <a:p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Hosted Catalogs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2999"/>
            <a:ext cx="8763000" cy="3124201"/>
          </a:xfrm>
        </p:spPr>
        <p:txBody>
          <a:bodyPr>
            <a:noAutofit/>
          </a:bodyPr>
          <a:lstStyle/>
          <a:p>
            <a:r>
              <a:rPr lang="en-US" sz="2000" dirty="0">
                <a:cs typeface="Arial" pitchFamily="34" charset="0"/>
              </a:rPr>
              <a:t>Suppliers provide contracted products and pricing via an electronic catalog hosted within </a:t>
            </a:r>
            <a:r>
              <a:rPr lang="en-US" sz="2000" b="1" dirty="0">
                <a:solidFill>
                  <a:srgbClr val="990000"/>
                </a:solidFill>
              </a:rPr>
              <a:t>CrimsonCorner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cs typeface="Arial" pitchFamily="34" charset="0"/>
              </a:rPr>
              <a:t>. </a:t>
            </a:r>
            <a:r>
              <a:rPr lang="en-US" sz="2000" dirty="0">
                <a:cs typeface="Arial" pitchFamily="34" charset="0"/>
              </a:rPr>
              <a:t>Shoppers can search and select across multiple catalogs and suppliers, and then add those items to their </a:t>
            </a:r>
            <a:r>
              <a:rPr lang="en-US" sz="2000" b="1" dirty="0">
                <a:solidFill>
                  <a:srgbClr val="990000"/>
                </a:solidFill>
              </a:rPr>
              <a:t>CrimsonCorner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cs typeface="Arial" pitchFamily="34" charset="0"/>
              </a:rPr>
              <a:t>shopping </a:t>
            </a:r>
            <a:r>
              <a:rPr lang="en-US" sz="2000" dirty="0">
                <a:cs typeface="Arial" pitchFamily="34" charset="0"/>
              </a:rPr>
              <a:t>carts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r>
              <a:rPr lang="en-US" sz="2000" dirty="0" smtClean="0">
                <a:cs typeface="Arial" pitchFamily="34" charset="0"/>
              </a:rPr>
              <a:t>While there are </a:t>
            </a:r>
            <a:r>
              <a:rPr lang="en-US" sz="2000" i="1" dirty="0" smtClean="0">
                <a:cs typeface="Arial" pitchFamily="34" charset="0"/>
              </a:rPr>
              <a:t>some </a:t>
            </a:r>
            <a:r>
              <a:rPr lang="en-US" sz="2000" dirty="0" smtClean="0">
                <a:cs typeface="Arial" pitchFamily="34" charset="0"/>
              </a:rPr>
              <a:t>advantages that hosted catalogs provide over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punch-outs, Shoppers will be more familiar with punch-out environments. OU will activate hosted environments only insofar as they represent best value, or if the supplier is not able to offer a punch-out environment.</a:t>
            </a:r>
            <a:endParaRPr lang="en-US" sz="2000" i="1" dirty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Planned Hosted Suppliers.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43400" y="2057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368225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smtClean="0">
                <a:cs typeface="Arial" pitchFamily="34" charset="0"/>
              </a:rPr>
              <a:t>SKC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50" y="0"/>
            <a:ext cx="243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199"/>
            <a:ext cx="8763000" cy="1752601"/>
          </a:xfrm>
        </p:spPr>
        <p:txBody>
          <a:bodyPr>
            <a:noAutofit/>
          </a:bodyPr>
          <a:lstStyle/>
          <a:p>
            <a:r>
              <a:rPr lang="en-US" sz="2000" dirty="0">
                <a:cs typeface="Arial" pitchFamily="34" charset="0"/>
              </a:rPr>
              <a:t>Custom OU </a:t>
            </a:r>
            <a:r>
              <a:rPr lang="en-US" sz="2000" dirty="0" smtClean="0">
                <a:cs typeface="Arial" pitchFamily="34" charset="0"/>
              </a:rPr>
              <a:t>documents </a:t>
            </a:r>
            <a:r>
              <a:rPr lang="en-US" sz="2000" u="sng" dirty="0" smtClean="0">
                <a:cs typeface="Arial" pitchFamily="34" charset="0"/>
              </a:rPr>
              <a:t>within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990000"/>
                </a:solidFill>
              </a:rPr>
              <a:t>CrimsonCorner</a:t>
            </a:r>
            <a:r>
              <a:rPr lang="en-US" sz="2000" dirty="0" smtClean="0"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cs typeface="Arial" pitchFamily="34" charset="0"/>
              </a:rPr>
              <a:t>They support </a:t>
            </a:r>
            <a:r>
              <a:rPr lang="en-US" sz="2000" dirty="0">
                <a:cs typeface="Arial" pitchFamily="34" charset="0"/>
              </a:rPr>
              <a:t>unique product or business process requirements.  Forms are also used to electronically facilitate internal paper processes such as purchase order change requests, miscellaneous invoices, etc.</a:t>
            </a:r>
          </a:p>
          <a:p>
            <a:r>
              <a:rPr lang="en-US" sz="2000" dirty="0" smtClean="0">
                <a:cs typeface="Arial" pitchFamily="34" charset="0"/>
              </a:rPr>
              <a:t>Planned Forms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43400" y="2057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438400"/>
            <a:ext cx="6705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</a:rPr>
              <a:t>Payment Request Form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Multi-Purpose </a:t>
            </a:r>
            <a:r>
              <a:rPr lang="en-US" sz="2000" dirty="0">
                <a:cs typeface="Arial" pitchFamily="34" charset="0"/>
              </a:rPr>
              <a:t>Non-Catalog </a:t>
            </a:r>
            <a:r>
              <a:rPr lang="en-US" sz="2000" dirty="0" smtClean="0">
                <a:cs typeface="Arial" pitchFamily="34" charset="0"/>
              </a:rPr>
              <a:t>Item Form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Independent Contractor From</a:t>
            </a: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Phone / Data / Internet Payment Request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Food &amp; Beverage Payment Request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</a:rPr>
              <a:t>Membership Payment Request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</a:rPr>
              <a:t>Subscription Payment Request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</a:rPr>
              <a:t>Standing Order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</a:rPr>
              <a:t>Change Order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Royalty Payment Request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Request </a:t>
            </a:r>
            <a:r>
              <a:rPr lang="en-US" sz="2000" dirty="0">
                <a:cs typeface="Arial" pitchFamily="34" charset="0"/>
              </a:rPr>
              <a:t>to Lease a Multifunctional Copier or Printer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Request to Acquire a Printer not on University Contract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</a:rPr>
              <a:t>Subcontract</a:t>
            </a:r>
          </a:p>
        </p:txBody>
      </p:sp>
    </p:spTree>
    <p:extLst>
      <p:ext uri="{BB962C8B-B14F-4D97-AF65-F5344CB8AC3E}">
        <p14:creationId xmlns:p14="http://schemas.microsoft.com/office/powerpoint/2010/main" val="24172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391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So…What </a:t>
            </a:r>
            <a:r>
              <a:rPr lang="en-US" sz="2800" i="1" u="sng" dirty="0" smtClean="0"/>
              <a:t>Doesn’t</a:t>
            </a:r>
            <a:r>
              <a:rPr lang="en-US" sz="2800" dirty="0" smtClean="0"/>
              <a:t> Go Through </a:t>
            </a:r>
            <a:r>
              <a:rPr lang="en-US" sz="2800" b="1" dirty="0" smtClean="0">
                <a:solidFill>
                  <a:srgbClr val="990000"/>
                </a:solidFill>
              </a:rPr>
              <a:t>CrimsonCorner 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66800"/>
            <a:ext cx="38862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ea typeface="MS Mincho"/>
                <a:cs typeface="Arial" pitchFamily="34" charset="0"/>
              </a:rPr>
              <a:t>Submit to Financial Services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Scholarships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Participant payments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Refunds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Travel claims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Awards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Petty cash / change funds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Sales tax remittances</a:t>
            </a:r>
          </a:p>
          <a:p>
            <a:pPr lvl="2"/>
            <a:endParaRPr lang="en-US" sz="2400" dirty="0" smtClean="0">
              <a:ea typeface="MS Mincho"/>
              <a:cs typeface="Arial" pitchFamily="34" charset="0"/>
            </a:endParaRPr>
          </a:p>
          <a:p>
            <a:pPr lvl="2"/>
            <a:endParaRPr lang="en-US" sz="2400" dirty="0" smtClean="0">
              <a:ea typeface="MS Mincho"/>
              <a:cs typeface="Arial" pitchFamily="34" charset="0"/>
            </a:endParaRPr>
          </a:p>
          <a:p>
            <a:pPr lvl="1"/>
            <a:endParaRPr lang="en-US" dirty="0" smtClean="0">
              <a:ea typeface="MS Mincho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1066800"/>
            <a:ext cx="40386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ea typeface="MS Mincho"/>
                <a:cs typeface="Arial" pitchFamily="34" charset="0"/>
              </a:rPr>
              <a:t>Use Pcard</a:t>
            </a:r>
            <a:endParaRPr lang="en-US" sz="2400" b="1" dirty="0">
              <a:ea typeface="MS Mincho"/>
              <a:cs typeface="Arial" pitchFamily="34" charset="0"/>
            </a:endParaRPr>
          </a:p>
          <a:p>
            <a:r>
              <a:rPr lang="en-US" sz="2400" dirty="0" smtClean="0">
                <a:ea typeface="MS Mincho"/>
                <a:cs typeface="Arial" pitchFamily="34" charset="0"/>
              </a:rPr>
              <a:t>Cell </a:t>
            </a:r>
            <a:r>
              <a:rPr lang="en-US" sz="2400" dirty="0">
                <a:ea typeface="MS Mincho"/>
                <a:cs typeface="Arial" pitchFamily="34" charset="0"/>
              </a:rPr>
              <a:t>phone </a:t>
            </a:r>
            <a:r>
              <a:rPr lang="en-US" sz="2400" dirty="0" smtClean="0">
                <a:ea typeface="MS Mincho"/>
                <a:cs typeface="Arial" pitchFamily="34" charset="0"/>
              </a:rPr>
              <a:t>bills</a:t>
            </a:r>
            <a:endParaRPr lang="en-US" sz="2400" dirty="0">
              <a:ea typeface="MS Mincho"/>
              <a:cs typeface="Arial" pitchFamily="34" charset="0"/>
            </a:endParaRPr>
          </a:p>
          <a:p>
            <a:r>
              <a:rPr lang="en-US" sz="2400" dirty="0" smtClean="0">
                <a:ea typeface="MS Mincho"/>
                <a:cs typeface="Arial" pitchFamily="34" charset="0"/>
              </a:rPr>
              <a:t>FedEx / UPS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Conference registrations when in compliance with University policy</a:t>
            </a:r>
          </a:p>
          <a:p>
            <a:r>
              <a:rPr lang="en-US" sz="2400" dirty="0" smtClean="0">
                <a:ea typeface="MS Mincho"/>
                <a:cs typeface="Arial" pitchFamily="34" charset="0"/>
              </a:rPr>
              <a:t>Whenever required at time of purchase and in compliance with Pcard guide</a:t>
            </a:r>
          </a:p>
          <a:p>
            <a:pPr lvl="2"/>
            <a:endParaRPr lang="en-US" sz="2400" dirty="0" smtClean="0">
              <a:ea typeface="MS Mincho"/>
              <a:cs typeface="Arial" pitchFamily="34" charset="0"/>
            </a:endParaRPr>
          </a:p>
          <a:p>
            <a:pPr lvl="2"/>
            <a:endParaRPr lang="en-US" sz="2400" dirty="0" smtClean="0">
              <a:ea typeface="MS Mincho"/>
              <a:cs typeface="Arial" pitchFamily="34" charset="0"/>
            </a:endParaRPr>
          </a:p>
          <a:p>
            <a:pPr lvl="1"/>
            <a:endParaRPr lang="en-US" dirty="0" smtClean="0">
              <a:ea typeface="MS Mincho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2097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Welcome to </a:t>
            </a:r>
            <a:r>
              <a:rPr lang="en-US" b="1" dirty="0" smtClean="0">
                <a:solidFill>
                  <a:srgbClr val="860111"/>
                </a:solidFill>
              </a:rPr>
              <a:t>CrimsonCorner</a:t>
            </a:r>
            <a:br>
              <a:rPr lang="en-US" b="1" dirty="0" smtClean="0">
                <a:solidFill>
                  <a:srgbClr val="860111"/>
                </a:solidFill>
              </a:rPr>
            </a:br>
            <a:r>
              <a:rPr lang="en-US" dirty="0" smtClean="0"/>
              <a:t>Town Hall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</p:spPr>
        <p:txBody>
          <a:bodyPr/>
          <a:lstStyle/>
          <a:p>
            <a:r>
              <a:rPr lang="en-US" dirty="0" smtClean="0"/>
              <a:t>April 2012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688" t="54413" r="39010" b="27713"/>
          <a:stretch>
            <a:fillRect/>
          </a:stretch>
        </p:blipFill>
        <p:spPr bwMode="auto">
          <a:xfrm>
            <a:off x="2514600" y="609600"/>
            <a:ext cx="39700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1676400" cy="1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2397244" cy="10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124418" cy="13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along with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you to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Important Message. .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828799"/>
            <a:ext cx="3581400" cy="3124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cs typeface="Arial" pitchFamily="34" charset="0"/>
              </a:rPr>
              <a:t>t</a:t>
            </a:r>
            <a:r>
              <a:rPr lang="en-US" dirty="0" smtClean="0">
                <a:cs typeface="Arial" pitchFamily="34" charset="0"/>
              </a:rPr>
              <a:t>o</a:t>
            </a:r>
            <a:endParaRPr lang="en-US" sz="4800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990000"/>
                </a:solidFill>
                <a:cs typeface="Arial" pitchFamily="34" charset="0"/>
              </a:rPr>
              <a:t>The</a:t>
            </a:r>
            <a:br>
              <a:rPr lang="en-US" sz="4800" b="1" dirty="0" smtClean="0">
                <a:solidFill>
                  <a:srgbClr val="990000"/>
                </a:solidFill>
                <a:cs typeface="Arial" pitchFamily="34" charset="0"/>
              </a:rPr>
            </a:br>
            <a:r>
              <a:rPr lang="en-US" sz="4800" b="1" dirty="0" smtClean="0">
                <a:solidFill>
                  <a:srgbClr val="990000"/>
                </a:solidFill>
                <a:cs typeface="Arial" pitchFamily="34" charset="0"/>
              </a:rPr>
              <a:t>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43400" y="2057400"/>
            <a:ext cx="34290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63164"/>
              </p:ext>
            </p:extLst>
          </p:nvPr>
        </p:nvGraphicFramePr>
        <p:xfrm>
          <a:off x="381001" y="1466207"/>
          <a:ext cx="8305798" cy="318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20"/>
                <a:gridCol w="547129"/>
                <a:gridCol w="624228"/>
                <a:gridCol w="651892"/>
                <a:gridCol w="638834"/>
                <a:gridCol w="664951"/>
                <a:gridCol w="651892"/>
                <a:gridCol w="651892"/>
                <a:gridCol w="651892"/>
                <a:gridCol w="651892"/>
                <a:gridCol w="651892"/>
                <a:gridCol w="651892"/>
                <a:gridCol w="651892"/>
              </a:tblGrid>
              <a:tr h="4689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Spring 2011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Nov</a:t>
                      </a:r>
                    </a:p>
                    <a:p>
                      <a:pPr algn="ctr"/>
                      <a:r>
                        <a:rPr lang="en-US" sz="1100" dirty="0" smtClean="0"/>
                        <a:t>‘11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Dec</a:t>
                      </a:r>
                    </a:p>
                    <a:p>
                      <a:pPr algn="ctr"/>
                      <a:r>
                        <a:rPr lang="en-US" sz="1100" dirty="0" smtClean="0"/>
                        <a:t>’11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Jan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Feb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Mar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Apr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May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Jun</a:t>
                      </a:r>
                    </a:p>
                    <a:p>
                      <a:pPr algn="ctr"/>
                      <a:r>
                        <a:rPr lang="en-US" sz="1100" dirty="0" smtClean="0"/>
                        <a:t>’12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Jul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Aug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Sep</a:t>
                      </a:r>
                    </a:p>
                    <a:p>
                      <a:pPr algn="ctr"/>
                      <a:r>
                        <a:rPr lang="en-US" sz="1100" dirty="0" smtClean="0"/>
                        <a:t>‘12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0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61797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Helping Each Other Morph </a:t>
            </a:r>
            <a:endParaRPr lang="en-US" sz="3200" dirty="0"/>
          </a:p>
        </p:txBody>
      </p:sp>
      <p:sp>
        <p:nvSpPr>
          <p:cNvPr id="43" name="Pentagon 42"/>
          <p:cNvSpPr/>
          <p:nvPr/>
        </p:nvSpPr>
        <p:spPr>
          <a:xfrm>
            <a:off x="381000" y="4800600"/>
            <a:ext cx="8382000" cy="838200"/>
          </a:xfrm>
          <a:prstGeom prst="homePlate">
            <a:avLst/>
          </a:prstGeom>
          <a:solidFill>
            <a:srgbClr val="99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Business Process Transformation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Communication, Town Hall, Ongoing Business Process &amp; System Training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6093" y="3200400"/>
            <a:ext cx="1227707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Focus Group 1</a:t>
            </a:r>
          </a:p>
          <a:p>
            <a:pPr algn="ctr"/>
            <a:r>
              <a:rPr lang="en-US" sz="1400" dirty="0" smtClean="0">
                <a:latin typeface="+mj-lt"/>
              </a:rPr>
              <a:t>Town Halls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86200" y="3200400"/>
            <a:ext cx="1227707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Focus Group 2</a:t>
            </a:r>
          </a:p>
          <a:p>
            <a:pPr algn="ctr"/>
            <a:r>
              <a:rPr lang="en-US" sz="1400" dirty="0" smtClean="0">
                <a:latin typeface="+mj-lt"/>
              </a:rPr>
              <a:t>Town Halls</a:t>
            </a:r>
            <a:endParaRPr lang="en-US" sz="1400" dirty="0">
              <a:latin typeface="+mj-lt"/>
            </a:endParaRPr>
          </a:p>
        </p:txBody>
      </p: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8600" y="2666999"/>
            <a:ext cx="9144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2590799"/>
            <a:ext cx="8382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257800" y="3198445"/>
            <a:ext cx="2133600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User Acceptance Testing</a:t>
            </a:r>
          </a:p>
          <a:p>
            <a:pPr algn="ctr"/>
            <a:r>
              <a:rPr lang="en-US" sz="1400" dirty="0" smtClean="0">
                <a:latin typeface="+mj-lt"/>
              </a:rPr>
              <a:t>Set Up Webinars</a:t>
            </a:r>
            <a:endParaRPr lang="en-US" sz="1400" dirty="0">
              <a:latin typeface="+mj-lt"/>
            </a:endParaRPr>
          </a:p>
        </p:txBody>
      </p:sp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4905" y="2665040"/>
            <a:ext cx="11430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Chevron 70"/>
          <p:cNvSpPr/>
          <p:nvPr/>
        </p:nvSpPr>
        <p:spPr>
          <a:xfrm>
            <a:off x="381000" y="2046494"/>
            <a:ext cx="1219200" cy="518160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Needs Analysis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" y="3193256"/>
            <a:ext cx="1447800" cy="138499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Extensive outreach to gain  understanding of current pain points and business needs</a:t>
            </a:r>
            <a:endParaRPr lang="en-US" sz="1200" dirty="0" smtClean="0"/>
          </a:p>
        </p:txBody>
      </p:sp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948" y="2659853"/>
            <a:ext cx="1143000" cy="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2" name="Chevron 21"/>
          <p:cNvSpPr/>
          <p:nvPr/>
        </p:nvSpPr>
        <p:spPr>
          <a:xfrm>
            <a:off x="4724400" y="2038874"/>
            <a:ext cx="838200" cy="5334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Narrow" pitchFamily="34" charset="0"/>
              </a:rPr>
              <a:t>Test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6934200" y="2020349"/>
            <a:ext cx="1752600" cy="57045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Customer Service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791200" y="2038874"/>
            <a:ext cx="762000" cy="53340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Live </a:t>
            </a:r>
            <a:r>
              <a:rPr lang="en-US" sz="750" b="1" dirty="0" smtClean="0">
                <a:solidFill>
                  <a:schemeClr val="bg1"/>
                </a:solidFill>
                <a:latin typeface="Arial Narrow" pitchFamily="34" charset="0"/>
              </a:rPr>
              <a:t>Order</a:t>
            </a:r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</a:rPr>
              <a:t> Test</a:t>
            </a:r>
            <a:endParaRPr lang="en-US" sz="9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676400" y="2038874"/>
            <a:ext cx="3276600" cy="5334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Design and Build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410200" y="2046547"/>
            <a:ext cx="609600" cy="518054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UAT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6629400" y="2157176"/>
            <a:ext cx="304800" cy="296797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53200" y="2097025"/>
            <a:ext cx="47413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 Narrow" pitchFamily="34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654230" y="6343731"/>
            <a:ext cx="304800" cy="296797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6298286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             Go-live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61797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Helping Each Other Morph </a:t>
            </a:r>
            <a:endParaRPr lang="en-US" sz="3200" dirty="0"/>
          </a:p>
        </p:txBody>
      </p:sp>
      <p:sp>
        <p:nvSpPr>
          <p:cNvPr id="43" name="Pentagon 42"/>
          <p:cNvSpPr/>
          <p:nvPr/>
        </p:nvSpPr>
        <p:spPr>
          <a:xfrm>
            <a:off x="381000" y="1371600"/>
            <a:ext cx="8382000" cy="1066800"/>
          </a:xfrm>
          <a:prstGeom prst="homePlate">
            <a:avLst/>
          </a:prstGeom>
          <a:solidFill>
            <a:srgbClr val="99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Business Process Transformation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Communication, Focus Groups, Town Halls, Business Process Scrutiny, Training, Usage, LEAN, Continuous Improvement 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95301" y="3352800"/>
            <a:ext cx="8115300" cy="1828800"/>
          </a:xfrm>
          <a:solidFill>
            <a:srgbClr val="99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b="1" dirty="0" smtClean="0">
                <a:solidFill>
                  <a:schemeClr val="bg1"/>
                </a:solidFill>
                <a:cs typeface="Arial" pitchFamily="34" charset="0"/>
              </a:rPr>
              <a:t>C H A N G E</a:t>
            </a:r>
            <a:endParaRPr lang="en-US" sz="1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388938" y="2590800"/>
            <a:ext cx="2097462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A K A  </a:t>
            </a:r>
            <a:endParaRPr 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0"/>
            <a:ext cx="66294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990000"/>
                </a:solidFill>
              </a:rPr>
              <a:t>CrimsonCorner</a:t>
            </a:r>
            <a:r>
              <a:rPr lang="en-US" sz="3200" dirty="0" smtClean="0"/>
              <a:t> Is What We Teach</a:t>
            </a:r>
            <a:endParaRPr lang="en-US" sz="32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716" y="838200"/>
            <a:ext cx="630128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600" y="1905000"/>
            <a:ext cx="24384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(to paraphrase the previous slide. . . )</a:t>
            </a:r>
            <a:endParaRPr lang="en-US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Supply </a:t>
            </a:r>
            <a:r>
              <a:rPr lang="en-US" sz="2400" dirty="0"/>
              <a:t>Chain Management is the </a:t>
            </a:r>
            <a:r>
              <a:rPr lang="en-US" sz="2000" b="1" u="sng" dirty="0">
                <a:solidFill>
                  <a:srgbClr val="AD1022"/>
                </a:solidFill>
              </a:rPr>
              <a:t>integrated</a:t>
            </a:r>
            <a:r>
              <a:rPr lang="en-US" sz="2000" dirty="0">
                <a:solidFill>
                  <a:srgbClr val="AD1022"/>
                </a:solidFill>
              </a:rPr>
              <a:t> </a:t>
            </a:r>
            <a:r>
              <a:rPr lang="en-US" sz="2400" dirty="0"/>
              <a:t>management of the flow of materials and products, services, and information…to the final customer and back again. Through the use of Supply Chain Management, </a:t>
            </a:r>
            <a:r>
              <a:rPr lang="en-US" sz="2400" dirty="0" smtClean="0"/>
              <a:t>organizations are </a:t>
            </a:r>
            <a:r>
              <a:rPr lang="en-US" sz="2400" dirty="0"/>
              <a:t>able to </a:t>
            </a:r>
            <a:r>
              <a:rPr lang="en-US" sz="2000" b="1" u="sng" dirty="0" smtClean="0">
                <a:solidFill>
                  <a:srgbClr val="AD1022"/>
                </a:solidFill>
              </a:rPr>
              <a:t>stretch their dollars further</a:t>
            </a:r>
            <a:r>
              <a:rPr lang="en-US" sz="2400" dirty="0" smtClean="0"/>
              <a:t>. </a:t>
            </a:r>
            <a:r>
              <a:rPr lang="en-US" sz="2400" dirty="0"/>
              <a:t>This is a result of </a:t>
            </a:r>
            <a:r>
              <a:rPr lang="en-US" sz="2000" b="1" u="sng" dirty="0">
                <a:solidFill>
                  <a:srgbClr val="AD1022"/>
                </a:solidFill>
              </a:rPr>
              <a:t>improvements</a:t>
            </a:r>
            <a:r>
              <a:rPr lang="en-US" sz="2000" dirty="0">
                <a:solidFill>
                  <a:srgbClr val="AD1022"/>
                </a:solidFill>
              </a:rPr>
              <a:t> </a:t>
            </a:r>
            <a:r>
              <a:rPr lang="en-US" sz="2400" dirty="0"/>
              <a:t>in the areas of </a:t>
            </a:r>
            <a:r>
              <a:rPr lang="en-US" sz="2000" b="1" u="sng" dirty="0">
                <a:solidFill>
                  <a:srgbClr val="AD1022"/>
                </a:solidFill>
              </a:rPr>
              <a:t>procurement</a:t>
            </a:r>
            <a:r>
              <a:rPr lang="en-US" sz="2400" dirty="0"/>
              <a:t>, distribution, </a:t>
            </a:r>
            <a:r>
              <a:rPr lang="en-US" b="1" u="sng" dirty="0">
                <a:solidFill>
                  <a:srgbClr val="AD1022"/>
                </a:solidFill>
              </a:rPr>
              <a:t>operations management</a:t>
            </a:r>
            <a:r>
              <a:rPr lang="en-US" sz="2000" dirty="0">
                <a:solidFill>
                  <a:srgbClr val="AD1022"/>
                </a:solidFill>
              </a:rPr>
              <a:t>, </a:t>
            </a:r>
            <a:r>
              <a:rPr lang="en-US" sz="2000" b="1" u="sng" dirty="0">
                <a:solidFill>
                  <a:srgbClr val="AD1022"/>
                </a:solidFill>
              </a:rPr>
              <a:t>communication</a:t>
            </a:r>
            <a:r>
              <a:rPr lang="en-US" sz="2400" dirty="0"/>
              <a:t>, and the capture and use of </a:t>
            </a:r>
            <a:r>
              <a:rPr lang="en-US" sz="2000" b="1" u="sng" dirty="0">
                <a:solidFill>
                  <a:srgbClr val="AD1022"/>
                </a:solidFill>
              </a:rPr>
              <a:t>information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Increasingly</a:t>
            </a:r>
            <a:r>
              <a:rPr lang="en-US" sz="2400" dirty="0"/>
              <a:t>, </a:t>
            </a:r>
            <a:r>
              <a:rPr lang="en-US" sz="2000" b="1" u="sng" dirty="0">
                <a:solidFill>
                  <a:srgbClr val="AD1022"/>
                </a:solidFill>
              </a:rPr>
              <a:t>technology</a:t>
            </a:r>
            <a:r>
              <a:rPr lang="en-US" sz="2000" dirty="0">
                <a:solidFill>
                  <a:srgbClr val="AD1022"/>
                </a:solidFill>
              </a:rPr>
              <a:t> </a:t>
            </a:r>
            <a:r>
              <a:rPr lang="en-US" sz="2400" dirty="0"/>
              <a:t>is used to create these improvements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u="sng" dirty="0" smtClean="0">
                <a:solidFill>
                  <a:srgbClr val="AD1022"/>
                </a:solidFill>
              </a:rPr>
              <a:t>Electronic </a:t>
            </a:r>
            <a:r>
              <a:rPr lang="en-US" sz="2000" b="1" u="sng" dirty="0">
                <a:solidFill>
                  <a:srgbClr val="AD1022"/>
                </a:solidFill>
              </a:rPr>
              <a:t>commerce</a:t>
            </a:r>
            <a:r>
              <a:rPr lang="en-US" sz="2000" dirty="0">
                <a:solidFill>
                  <a:srgbClr val="AD1022"/>
                </a:solidFill>
              </a:rPr>
              <a:t> </a:t>
            </a:r>
            <a:r>
              <a:rPr lang="en-US" sz="2400" dirty="0"/>
              <a:t>is one example of the use of technology in the supply chain management process.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Supply Chain Management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smtClean="0">
                <a:solidFill>
                  <a:srgbClr val="AD1022"/>
                </a:solidFill>
              </a:rPr>
              <a:t>Integrated</a:t>
            </a:r>
            <a:r>
              <a:rPr lang="en-US" sz="1800" b="1" dirty="0" smtClean="0">
                <a:solidFill>
                  <a:srgbClr val="AD1022"/>
                </a:solidFill>
              </a:rPr>
              <a:t> &gt; </a:t>
            </a:r>
            <a:r>
              <a:rPr lang="en-US" sz="2000" dirty="0" smtClean="0"/>
              <a:t>Complete transaction history in a single place</a:t>
            </a:r>
            <a:r>
              <a:rPr lang="en-US" sz="1800" dirty="0" smtClean="0">
                <a:solidFill>
                  <a:srgbClr val="AD1022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smtClean="0">
                <a:solidFill>
                  <a:srgbClr val="AD1022"/>
                </a:solidFill>
              </a:rPr>
              <a:t>Stretching dollars further</a:t>
            </a:r>
            <a:r>
              <a:rPr lang="en-US" sz="1800" b="1" dirty="0" smtClean="0">
                <a:solidFill>
                  <a:srgbClr val="AD1022"/>
                </a:solidFill>
              </a:rPr>
              <a:t> &gt;</a:t>
            </a:r>
            <a:r>
              <a:rPr lang="en-US" sz="2000" dirty="0" smtClean="0"/>
              <a:t> Disciplined approach over time. Use information to work with “best and busiest” suppliers to get </a:t>
            </a:r>
            <a:r>
              <a:rPr lang="en-US" sz="2000" i="1" dirty="0" smtClean="0"/>
              <a:t>best in class</a:t>
            </a:r>
            <a:r>
              <a:rPr lang="en-US" sz="2000" dirty="0" smtClean="0"/>
              <a:t> pricing by being a </a:t>
            </a:r>
            <a:r>
              <a:rPr lang="en-US" sz="2000" i="1" dirty="0" smtClean="0"/>
              <a:t>best in class </a:t>
            </a:r>
            <a:r>
              <a:rPr lang="en-US" sz="2000" dirty="0" smtClean="0"/>
              <a:t>customer.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smtClean="0">
                <a:solidFill>
                  <a:srgbClr val="AD1022"/>
                </a:solidFill>
              </a:rPr>
              <a:t>Improvements in procurement</a:t>
            </a:r>
            <a:r>
              <a:rPr lang="en-US" sz="1800" b="1" dirty="0" smtClean="0">
                <a:solidFill>
                  <a:srgbClr val="AD1022"/>
                </a:solidFill>
              </a:rPr>
              <a:t> &gt; </a:t>
            </a:r>
            <a:r>
              <a:rPr lang="en-US" sz="2000" dirty="0" smtClean="0"/>
              <a:t>Use </a:t>
            </a:r>
            <a:r>
              <a:rPr lang="en-US" sz="2000" i="1" dirty="0" smtClean="0"/>
              <a:t>technology</a:t>
            </a:r>
            <a:r>
              <a:rPr lang="en-US" sz="2000" dirty="0"/>
              <a:t> </a:t>
            </a:r>
            <a:r>
              <a:rPr lang="en-US" sz="2000" dirty="0" smtClean="0"/>
              <a:t>to process orders. Remold Procurement as a strategic sourcing service.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u="sng" dirty="0" smtClean="0">
                <a:solidFill>
                  <a:srgbClr val="AD1022"/>
                </a:solidFill>
              </a:rPr>
              <a:t>Improvements in operations management</a:t>
            </a:r>
            <a:r>
              <a:rPr lang="en-US" sz="2400" b="1" dirty="0" smtClean="0">
                <a:solidFill>
                  <a:srgbClr val="AD1022"/>
                </a:solidFill>
              </a:rPr>
              <a:t> &gt; </a:t>
            </a:r>
            <a:r>
              <a:rPr lang="en-US" dirty="0"/>
              <a:t>Use </a:t>
            </a:r>
            <a:r>
              <a:rPr lang="en-US" i="1" dirty="0"/>
              <a:t>technology</a:t>
            </a:r>
            <a:r>
              <a:rPr lang="en-US" dirty="0"/>
              <a:t> to </a:t>
            </a:r>
            <a:r>
              <a:rPr lang="en-US" dirty="0" smtClean="0"/>
              <a:t>strengthen our </a:t>
            </a:r>
            <a:r>
              <a:rPr lang="en-US" i="1" dirty="0" smtClean="0"/>
              <a:t>internal control environment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smtClean="0">
                <a:solidFill>
                  <a:srgbClr val="AD1022"/>
                </a:solidFill>
              </a:rPr>
              <a:t>Improvements in communication</a:t>
            </a:r>
            <a:r>
              <a:rPr lang="en-US" sz="2000" b="1" dirty="0">
                <a:solidFill>
                  <a:srgbClr val="AD1022"/>
                </a:solidFill>
              </a:rPr>
              <a:t> </a:t>
            </a:r>
            <a:r>
              <a:rPr lang="en-US" sz="1800" b="1" dirty="0" smtClean="0">
                <a:solidFill>
                  <a:srgbClr val="AD1022"/>
                </a:solidFill>
              </a:rPr>
              <a:t>&gt;</a:t>
            </a:r>
            <a:r>
              <a:rPr lang="en-US" sz="1800" b="1" dirty="0">
                <a:solidFill>
                  <a:srgbClr val="AD1022"/>
                </a:solidFill>
              </a:rPr>
              <a:t> </a:t>
            </a:r>
            <a:r>
              <a:rPr lang="en-US" sz="2000" dirty="0"/>
              <a:t>Use </a:t>
            </a:r>
            <a:r>
              <a:rPr lang="en-US" sz="2000" i="1" dirty="0"/>
              <a:t>technology</a:t>
            </a:r>
            <a:r>
              <a:rPr lang="en-US" sz="2000" dirty="0"/>
              <a:t> to </a:t>
            </a:r>
            <a:r>
              <a:rPr lang="en-US" sz="2000" dirty="0" smtClean="0"/>
              <a:t>pass information back and forth.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smtClean="0">
                <a:solidFill>
                  <a:srgbClr val="AD1022"/>
                </a:solidFill>
              </a:rPr>
              <a:t>Capture and use of information</a:t>
            </a:r>
            <a:r>
              <a:rPr lang="en-US" sz="2000" b="1" dirty="0" smtClean="0">
                <a:solidFill>
                  <a:srgbClr val="AD1022"/>
                </a:solidFill>
              </a:rPr>
              <a:t> </a:t>
            </a:r>
            <a:r>
              <a:rPr lang="en-US" sz="1800" b="1" dirty="0">
                <a:solidFill>
                  <a:srgbClr val="AD1022"/>
                </a:solidFill>
              </a:rPr>
              <a:t>&gt; </a:t>
            </a:r>
            <a:r>
              <a:rPr lang="en-US" sz="2000" dirty="0"/>
              <a:t>Use </a:t>
            </a:r>
            <a:r>
              <a:rPr lang="en-US" sz="2000" i="1" dirty="0"/>
              <a:t>technology</a:t>
            </a:r>
            <a:r>
              <a:rPr lang="en-US" sz="2000" dirty="0"/>
              <a:t> to </a:t>
            </a:r>
            <a:r>
              <a:rPr lang="en-US" sz="2000" dirty="0" smtClean="0"/>
              <a:t>expand the “data-driven university” out to the Procurement and Payment functions.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smtClean="0">
                <a:solidFill>
                  <a:srgbClr val="AD1022"/>
                </a:solidFill>
              </a:rPr>
              <a:t>Electronic commerce</a:t>
            </a:r>
            <a:r>
              <a:rPr lang="en-US" sz="1800" b="1" dirty="0">
                <a:solidFill>
                  <a:srgbClr val="AD1022"/>
                </a:solidFill>
              </a:rPr>
              <a:t> </a:t>
            </a:r>
            <a:r>
              <a:rPr lang="en-US" sz="1600" b="1" dirty="0">
                <a:solidFill>
                  <a:srgbClr val="AD1022"/>
                </a:solidFill>
              </a:rPr>
              <a:t>&gt; </a:t>
            </a:r>
            <a:r>
              <a:rPr lang="en-US" sz="1800" dirty="0" smtClean="0"/>
              <a:t>Exactly what </a:t>
            </a:r>
            <a:r>
              <a:rPr lang="en-US" sz="1800" b="1" dirty="0" smtClean="0">
                <a:solidFill>
                  <a:srgbClr val="C00000"/>
                </a:solidFill>
              </a:rPr>
              <a:t>CrimsonCorner</a:t>
            </a:r>
            <a:r>
              <a:rPr lang="en-US" sz="1800" dirty="0" smtClean="0"/>
              <a:t> is.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Supply Chain Management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191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From the March 2012 issue of </a:t>
            </a:r>
            <a:r>
              <a:rPr lang="en-US" sz="2000" u="sng" dirty="0" smtClean="0"/>
              <a:t>Journal of Accountancy</a:t>
            </a:r>
            <a:r>
              <a:rPr lang="en-US" sz="2000" dirty="0" smtClean="0"/>
              <a:t> (page 28)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Five principles relating to the control environment: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Commitment to integrity and ethics.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Oversight for internal control by the board (of regents), independent of management.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Structures, reporting lines and appropriate responsibilities </a:t>
            </a:r>
            <a:r>
              <a:rPr lang="en-US" sz="2000" dirty="0" smtClean="0"/>
              <a:t>in the pursuit of objectives established by management and overseen by the board.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A commitment to attract, develop and retain competent individuals in alignment with objectives.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Holding individuals accountable for their internal control responsibilities in pursuit of objectives.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AD102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solidFill>
                <a:srgbClr val="AD102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3246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Internal Control Environment</a:t>
            </a:r>
            <a:br>
              <a:rPr lang="en-US" sz="3200" dirty="0" smtClean="0"/>
            </a:br>
            <a:r>
              <a:rPr lang="en-US" sz="2200" dirty="0" smtClean="0"/>
              <a:t>(do we </a:t>
            </a:r>
            <a:r>
              <a:rPr lang="en-US" sz="2200" i="1" dirty="0" smtClean="0"/>
              <a:t>really</a:t>
            </a:r>
            <a:r>
              <a:rPr lang="en-US" sz="2200" dirty="0" smtClean="0"/>
              <a:t> practice what we teach?)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Hence: The Roles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2401" y="1371600"/>
            <a:ext cx="1828799" cy="3756124"/>
            <a:chOff x="381000" y="3263900"/>
            <a:chExt cx="1893888" cy="375626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1" y="3263900"/>
              <a:ext cx="1445573" cy="1143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381000" y="4711755"/>
              <a:ext cx="1893888" cy="230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6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cs typeface="Arial" pitchFamily="34" charset="0"/>
                </a:rPr>
                <a:t>  Shopper</a:t>
              </a:r>
              <a:endParaRPr lang="en-US" sz="16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endParaRPr lang="en-US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Finds </a:t>
              </a:r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items and </a:t>
              </a: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creates shopping </a:t>
              </a:r>
              <a:r>
                <a:rPr lang="en-US" sz="1600" dirty="0">
                  <a:cs typeface="Arial" pitchFamily="34" charset="0"/>
                </a:rPr>
                <a:t>c</a:t>
              </a: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art(s</a:t>
              </a:r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)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 smtClean="0">
                  <a:cs typeface="Arial" pitchFamily="34" charset="0"/>
                </a:rPr>
                <a:t>Assigns cart(s) to Requester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 smtClean="0">
                  <a:cs typeface="Arial" pitchFamily="34" charset="0"/>
                </a:rPr>
                <a:t>Receiving</a:t>
              </a:r>
              <a:endParaRPr lang="en-US" sz="16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85950" y="1371601"/>
            <a:ext cx="1905000" cy="3509901"/>
            <a:chOff x="2441047" y="3200401"/>
            <a:chExt cx="2116667" cy="351016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0813" y="3200401"/>
              <a:ext cx="1489075" cy="114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441047" y="4648308"/>
              <a:ext cx="2116667" cy="206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6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cs typeface="Arial" pitchFamily="34" charset="0"/>
                </a:rPr>
                <a:t>  Requester</a:t>
              </a:r>
              <a:endParaRPr lang="en-US" sz="16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endParaRPr lang="en-US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Can </a:t>
              </a:r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also </a:t>
              </a: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shop</a:t>
              </a:r>
              <a:endParaRPr lang="en-US" sz="1600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Enters </a:t>
              </a:r>
              <a:r>
                <a:rPr lang="en-US" sz="1600" dirty="0" smtClean="0">
                  <a:cs typeface="Arial" pitchFamily="34" charset="0"/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ccounting</a:t>
              </a:r>
              <a:endParaRPr lang="en-US" sz="1600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Submits requisition </a:t>
              </a:r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for </a:t>
              </a:r>
              <a:r>
                <a:rPr lang="en-US" sz="1600" dirty="0" smtClean="0">
                  <a:solidFill>
                    <a:schemeClr val="tx1"/>
                  </a:solidFill>
                  <a:cs typeface="Arial" pitchFamily="34" charset="0"/>
                </a:rPr>
                <a:t>approval</a:t>
              </a:r>
            </a:p>
            <a:p>
              <a:pPr marL="119063" indent="-119063">
                <a:buFont typeface="Arial" charset="0"/>
                <a:buChar char="•"/>
                <a:defRPr/>
              </a:pPr>
              <a:r>
                <a:rPr lang="en-US" sz="1600" dirty="0" smtClean="0">
                  <a:cs typeface="Arial" pitchFamily="34" charset="0"/>
                </a:rPr>
                <a:t>Receiving</a:t>
              </a:r>
              <a:endParaRPr lang="en-US" sz="16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695700" y="2819400"/>
            <a:ext cx="19431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Department / Specialty Approvers</a:t>
            </a:r>
          </a:p>
          <a:p>
            <a:pPr marL="119063" indent="-119063">
              <a:buFont typeface="Arial" charset="0"/>
              <a:buChar char="•"/>
              <a:defRPr/>
            </a:pPr>
            <a:endParaRPr lang="en-US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119063" indent="-119063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Reviews requisition for appropriateness</a:t>
            </a:r>
          </a:p>
          <a:p>
            <a:pPr marL="119063" indent="-119063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Department and specialty approvals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772150" y="2819400"/>
            <a:ext cx="16954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cs typeface="Arial" pitchFamily="34" charset="0"/>
              </a:rPr>
              <a:t>   </a:t>
            </a:r>
          </a:p>
          <a:p>
            <a:pPr>
              <a:defRPr/>
            </a:pPr>
            <a:r>
              <a:rPr lang="en-US" sz="1600" b="1" dirty="0" smtClean="0">
                <a:cs typeface="Arial" pitchFamily="34" charset="0"/>
              </a:rPr>
              <a:t> Purchasing</a:t>
            </a:r>
          </a:p>
          <a:p>
            <a:pPr marL="119063" indent="-119063">
              <a:buFont typeface="Arial" charset="0"/>
              <a:buChar char="•"/>
              <a:defRPr/>
            </a:pPr>
            <a:endParaRPr lang="en-US" sz="1600" dirty="0" smtClean="0">
              <a:cs typeface="Arial" pitchFamily="34" charset="0"/>
            </a:endParaRPr>
          </a:p>
          <a:p>
            <a:pPr marL="119063" indent="-119063">
              <a:buFont typeface="Arial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Reviews requisition for compliance before PO is dispatched to supplier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7162800" y="2819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Financial Services</a:t>
            </a:r>
          </a:p>
          <a:p>
            <a:pPr marL="119063" indent="-119063">
              <a:buFont typeface="Arial" charset="0"/>
              <a:buChar char="•"/>
              <a:defRPr/>
            </a:pPr>
            <a:endParaRPr lang="en-US" sz="1600" dirty="0" smtClean="0">
              <a:cs typeface="Arial" pitchFamily="34" charset="0"/>
            </a:endParaRPr>
          </a:p>
          <a:p>
            <a:pPr marL="119063" indent="-119063">
              <a:buFont typeface="Arial" charset="0"/>
              <a:buChar char="•"/>
              <a:defRPr/>
            </a:pPr>
            <a:r>
              <a:rPr lang="en-US" sz="1600" dirty="0" smtClean="0">
                <a:cs typeface="Arial" pitchFamily="34" charset="0"/>
              </a:rPr>
              <a:t>Manages the settlement process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772150" y="1371600"/>
            <a:ext cx="1295727" cy="1443789"/>
            <a:chOff x="5562600" y="1447800"/>
            <a:chExt cx="1295727" cy="1371600"/>
          </a:xfrm>
        </p:grpSpPr>
        <p:grpSp>
          <p:nvGrpSpPr>
            <p:cNvPr id="28" name="Group 27"/>
            <p:cNvGrpSpPr/>
            <p:nvPr/>
          </p:nvGrpSpPr>
          <p:grpSpPr>
            <a:xfrm>
              <a:off x="5562600" y="1447800"/>
              <a:ext cx="1295727" cy="1371599"/>
              <a:chOff x="5562273" y="1371600"/>
              <a:chExt cx="1295727" cy="1524015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2273" y="1371600"/>
                <a:ext cx="1143000" cy="1524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6400800" y="2209800"/>
                <a:ext cx="457200" cy="685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31" name="Group 7"/>
              <p:cNvGrpSpPr/>
              <p:nvPr/>
            </p:nvGrpSpPr>
            <p:grpSpPr>
              <a:xfrm>
                <a:off x="6248400" y="2133600"/>
                <a:ext cx="457200" cy="685800"/>
                <a:chOff x="6248400" y="2133600"/>
                <a:chExt cx="457200" cy="68580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324600" y="2133600"/>
                  <a:ext cx="2286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248400" y="2667000"/>
                  <a:ext cx="457200" cy="1524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6172200" y="2099310"/>
              <a:ext cx="609600" cy="685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248400" y="2133600"/>
              <a:ext cx="457200" cy="685800"/>
              <a:chOff x="6248400" y="2133600"/>
              <a:chExt cx="457200" cy="6858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24600" y="2133600"/>
                <a:ext cx="228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48400" y="2667000"/>
                <a:ext cx="457200" cy="152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391400" y="1371601"/>
            <a:ext cx="1447800" cy="1523999"/>
            <a:chOff x="5790873" y="1371601"/>
            <a:chExt cx="1447800" cy="1523999"/>
          </a:xfrm>
        </p:grpSpPr>
        <p:grpSp>
          <p:nvGrpSpPr>
            <p:cNvPr id="43" name="Group 10"/>
            <p:cNvGrpSpPr/>
            <p:nvPr/>
          </p:nvGrpSpPr>
          <p:grpSpPr>
            <a:xfrm>
              <a:off x="5790873" y="1371601"/>
              <a:ext cx="1067298" cy="1523999"/>
              <a:chOff x="5790873" y="1371601"/>
              <a:chExt cx="1067298" cy="1523999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90873" y="1371601"/>
                <a:ext cx="1067298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400800" y="2209800"/>
                <a:ext cx="457200" cy="685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248400" y="2133600"/>
                <a:ext cx="457200" cy="685800"/>
                <a:chOff x="6248400" y="2133600"/>
                <a:chExt cx="457200" cy="685800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6324600" y="2133600"/>
                  <a:ext cx="2286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248400" y="2667000"/>
                  <a:ext cx="457200" cy="1524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1835080"/>
              <a:ext cx="837873" cy="80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6457950" y="2133600"/>
            <a:ext cx="914400" cy="2539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Requisition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53400" y="21336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Invoice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10000" y="1371600"/>
            <a:ext cx="1295727" cy="1443789"/>
            <a:chOff x="5562600" y="1447800"/>
            <a:chExt cx="1295727" cy="1371600"/>
          </a:xfrm>
        </p:grpSpPr>
        <p:grpSp>
          <p:nvGrpSpPr>
            <p:cNvPr id="54" name="Group 27"/>
            <p:cNvGrpSpPr/>
            <p:nvPr/>
          </p:nvGrpSpPr>
          <p:grpSpPr>
            <a:xfrm>
              <a:off x="5562600" y="1447800"/>
              <a:ext cx="1295727" cy="1371599"/>
              <a:chOff x="5562273" y="1371600"/>
              <a:chExt cx="1295727" cy="1524015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2273" y="1371600"/>
                <a:ext cx="1143000" cy="1524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6400800" y="2209800"/>
                <a:ext cx="457200" cy="685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61" name="Group 7"/>
              <p:cNvGrpSpPr/>
              <p:nvPr/>
            </p:nvGrpSpPr>
            <p:grpSpPr>
              <a:xfrm>
                <a:off x="6248400" y="2133600"/>
                <a:ext cx="457200" cy="685800"/>
                <a:chOff x="6248400" y="2133600"/>
                <a:chExt cx="457200" cy="685800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324600" y="2133600"/>
                  <a:ext cx="2286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248400" y="2667000"/>
                  <a:ext cx="457200" cy="1524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172200" y="2099310"/>
              <a:ext cx="609600" cy="685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grpSp>
          <p:nvGrpSpPr>
            <p:cNvPr id="56" name="Group 25"/>
            <p:cNvGrpSpPr/>
            <p:nvPr/>
          </p:nvGrpSpPr>
          <p:grpSpPr>
            <a:xfrm>
              <a:off x="6248400" y="2133600"/>
              <a:ext cx="457200" cy="685800"/>
              <a:chOff x="6248400" y="2133600"/>
              <a:chExt cx="457200" cy="68580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324600" y="2133600"/>
                <a:ext cx="228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248400" y="2667000"/>
                <a:ext cx="457200" cy="152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4495800" y="2133600"/>
            <a:ext cx="990600" cy="2539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Requisition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0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cs typeface="Arial" pitchFamily="34" charset="0"/>
              </a:rPr>
              <a:t>Roles</a:t>
            </a:r>
            <a:endParaRPr lang="en-US" sz="4400" dirty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Fundamental and Vital to </a:t>
            </a:r>
            <a:r>
              <a:rPr lang="en-US" sz="3600" dirty="0">
                <a:cs typeface="Arial" pitchFamily="34" charset="0"/>
              </a:rPr>
              <a:t>internal </a:t>
            </a:r>
            <a:r>
              <a:rPr lang="en-US" sz="3600" dirty="0" smtClean="0">
                <a:cs typeface="Arial" pitchFamily="34" charset="0"/>
              </a:rPr>
              <a:t>control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As much as possible</a:t>
            </a:r>
            <a:endParaRPr lang="en-US" sz="3600" dirty="0">
              <a:cs typeface="Arial" pitchFamily="34" charset="0"/>
            </a:endParaRPr>
          </a:p>
          <a:p>
            <a:pPr lvl="2"/>
            <a:r>
              <a:rPr lang="en-US" sz="3200" dirty="0" smtClean="0">
                <a:cs typeface="Arial" pitchFamily="34" charset="0"/>
              </a:rPr>
              <a:t>Establish a good separation of functions</a:t>
            </a:r>
          </a:p>
          <a:p>
            <a:pPr lvl="2"/>
            <a:r>
              <a:rPr lang="en-US" sz="3200" dirty="0" smtClean="0">
                <a:cs typeface="Arial" pitchFamily="34" charset="0"/>
              </a:rPr>
              <a:t>Workflow in a single direction</a:t>
            </a:r>
          </a:p>
          <a:p>
            <a:pPr lvl="3"/>
            <a:r>
              <a:rPr lang="en-US" sz="3000" dirty="0" smtClean="0">
                <a:cs typeface="Arial" pitchFamily="34" charset="0"/>
              </a:rPr>
              <a:t>Try to avoid doubling back</a:t>
            </a:r>
          </a:p>
        </p:txBody>
      </p:sp>
    </p:spTree>
    <p:extLst>
      <p:ext uri="{BB962C8B-B14F-4D97-AF65-F5344CB8AC3E}">
        <p14:creationId xmlns:p14="http://schemas.microsoft.com/office/powerpoint/2010/main" val="41408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cs typeface="Arial" pitchFamily="34" charset="0"/>
              </a:rPr>
              <a:t>Data-Driven </a:t>
            </a:r>
            <a:endParaRPr lang="en-US" dirty="0" smtClean="0"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990000"/>
                </a:solidFill>
              </a:rPr>
              <a:t>CrimsonCorner </a:t>
            </a:r>
            <a:r>
              <a:rPr lang="en-US" dirty="0" smtClean="0"/>
              <a:t>captures the detail we will upload to the EAB </a:t>
            </a:r>
            <a:r>
              <a:rPr lang="en-US" sz="1800" dirty="0"/>
              <a:t>(we are </a:t>
            </a:r>
            <a:r>
              <a:rPr lang="en-US" sz="1800" dirty="0" smtClean="0"/>
              <a:t>members) </a:t>
            </a:r>
            <a:r>
              <a:rPr lang="en-US" dirty="0" smtClean="0"/>
              <a:t>Spend Compass reporting tool</a:t>
            </a:r>
            <a:endParaRPr lang="en-US" sz="3600" dirty="0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667000" cy="412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62200"/>
            <a:ext cx="432366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01748"/>
            <a:ext cx="3124200" cy="33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7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The Focus Is On You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486245"/>
              </p:ext>
            </p:extLst>
          </p:nvPr>
        </p:nvGraphicFramePr>
        <p:xfrm>
          <a:off x="685800" y="1219201"/>
          <a:ext cx="75438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0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cs typeface="Arial" pitchFamily="34" charset="0"/>
              </a:rPr>
              <a:t>Receiving</a:t>
            </a:r>
            <a:endParaRPr lang="en-US" sz="4400" dirty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Electronic within </a:t>
            </a:r>
            <a:r>
              <a:rPr lang="en-US" sz="3600" b="1" dirty="0" smtClean="0">
                <a:solidFill>
                  <a:srgbClr val="990000"/>
                </a:solidFill>
              </a:rPr>
              <a:t>CrimsonCorner 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IS the authority to pay 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Replaces signatures (on paper invoices) </a:t>
            </a:r>
            <a:endParaRPr lang="en-US" sz="3600" dirty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Requires training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Requires great care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Requires intelligence</a:t>
            </a:r>
            <a:endParaRPr lang="en-US" sz="3600" dirty="0">
              <a:cs typeface="Arial" pitchFamily="34" charset="0"/>
            </a:endParaRPr>
          </a:p>
          <a:p>
            <a:pPr lvl="1"/>
            <a:endParaRPr lang="en-US" sz="36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962399"/>
          </a:xfrm>
        </p:spPr>
        <p:txBody>
          <a:bodyPr>
            <a:noAutofit/>
          </a:bodyPr>
          <a:lstStyle/>
          <a:p>
            <a:r>
              <a:rPr lang="en-US" sz="4400" dirty="0" smtClean="0">
                <a:cs typeface="Arial" pitchFamily="34" charset="0"/>
              </a:rPr>
              <a:t>Invoices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To Financial Services If Procured through </a:t>
            </a:r>
            <a:r>
              <a:rPr lang="en-US" sz="3600" b="1" dirty="0" err="1" smtClean="0">
                <a:solidFill>
                  <a:srgbClr val="860111"/>
                </a:solidFill>
                <a:cs typeface="Arial" pitchFamily="34" charset="0"/>
              </a:rPr>
              <a:t>CrimsonCorner</a:t>
            </a:r>
            <a:endParaRPr lang="en-US" sz="3600" b="1" dirty="0" smtClean="0">
              <a:solidFill>
                <a:srgbClr val="860111"/>
              </a:solidFill>
              <a:cs typeface="Arial" pitchFamily="34" charset="0"/>
            </a:endParaRPr>
          </a:p>
          <a:p>
            <a:pPr lvl="2"/>
            <a:r>
              <a:rPr lang="en-US" sz="3200" dirty="0" smtClean="0">
                <a:cs typeface="Arial" pitchFamily="34" charset="0"/>
              </a:rPr>
              <a:t>Not to Departments</a:t>
            </a:r>
          </a:p>
          <a:p>
            <a:pPr lvl="1"/>
            <a:r>
              <a:rPr lang="en-US" sz="3600" smtClean="0">
                <a:cs typeface="Arial" pitchFamily="34" charset="0"/>
              </a:rPr>
              <a:t>Imaging </a:t>
            </a:r>
            <a:r>
              <a:rPr lang="en-US" sz="3600" smtClean="0">
                <a:cs typeface="Arial" pitchFamily="34" charset="0"/>
              </a:rPr>
              <a:t>replaces hard </a:t>
            </a:r>
            <a:r>
              <a:rPr lang="en-US" sz="3600" dirty="0" smtClean="0">
                <a:cs typeface="Arial" pitchFamily="34" charset="0"/>
              </a:rPr>
              <a:t>copy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eTransmission replaces snail mail</a:t>
            </a:r>
          </a:p>
          <a:p>
            <a:pPr lvl="1"/>
            <a:endParaRPr lang="en-US" sz="36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410200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itchFamily="34" charset="0"/>
              </a:rPr>
              <a:t>Imaging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>
                <a:cs typeface="Arial" pitchFamily="34" charset="0"/>
              </a:rPr>
              <a:t>Purchases from                           &gt; working on two options </a:t>
            </a:r>
            <a:endParaRPr lang="en-US" sz="2800" b="1" dirty="0" smtClean="0">
              <a:solidFill>
                <a:srgbClr val="860111"/>
              </a:solidFill>
              <a:cs typeface="Arial" pitchFamily="34" charset="0"/>
            </a:endParaRPr>
          </a:p>
          <a:p>
            <a:pPr lvl="2">
              <a:spcBef>
                <a:spcPts val="300"/>
              </a:spcBef>
            </a:pPr>
            <a:r>
              <a:rPr lang="en-US" sz="2400" dirty="0" smtClean="0">
                <a:cs typeface="Arial" pitchFamily="34" charset="0"/>
              </a:rPr>
              <a:t>Scan at back-end</a:t>
            </a:r>
          </a:p>
          <a:p>
            <a:pPr lvl="2">
              <a:spcBef>
                <a:spcPts val="300"/>
              </a:spcBef>
            </a:pPr>
            <a:r>
              <a:rPr lang="en-US" sz="2400" dirty="0" smtClean="0">
                <a:cs typeface="Arial" pitchFamily="34" charset="0"/>
              </a:rPr>
              <a:t>Scan and attach to </a:t>
            </a:r>
            <a:r>
              <a:rPr lang="en-US" sz="2400" b="1" dirty="0" smtClean="0">
                <a:solidFill>
                  <a:srgbClr val="860111"/>
                </a:solidFill>
                <a:cs typeface="Arial" pitchFamily="34" charset="0"/>
              </a:rPr>
              <a:t>CrimsonCorner </a:t>
            </a:r>
            <a:r>
              <a:rPr lang="en-US" sz="2400" dirty="0" smtClean="0">
                <a:cs typeface="Arial" pitchFamily="34" charset="0"/>
              </a:rPr>
              <a:t>invoice</a:t>
            </a:r>
          </a:p>
          <a:p>
            <a:pPr lvl="1">
              <a:spcBef>
                <a:spcPts val="300"/>
              </a:spcBef>
            </a:pPr>
            <a:r>
              <a:rPr lang="en-US" sz="2800" b="1" dirty="0">
                <a:solidFill>
                  <a:srgbClr val="860111"/>
                </a:solidFill>
                <a:cs typeface="Arial" pitchFamily="34" charset="0"/>
              </a:rPr>
              <a:t>CrimsonCorner </a:t>
            </a:r>
            <a:r>
              <a:rPr lang="en-US" sz="2800" dirty="0" smtClean="0">
                <a:cs typeface="Arial" pitchFamily="34" charset="0"/>
              </a:rPr>
              <a:t>purchases using Forms</a:t>
            </a:r>
          </a:p>
          <a:p>
            <a:pPr lvl="2">
              <a:spcBef>
                <a:spcPts val="300"/>
              </a:spcBef>
            </a:pPr>
            <a:r>
              <a:rPr lang="en-US" sz="2400" dirty="0" smtClean="0">
                <a:cs typeface="Arial" pitchFamily="34" charset="0"/>
              </a:rPr>
              <a:t>Images stay in </a:t>
            </a:r>
            <a:r>
              <a:rPr lang="en-US" sz="2400" b="1" dirty="0">
                <a:solidFill>
                  <a:srgbClr val="860111"/>
                </a:solidFill>
                <a:cs typeface="Arial" pitchFamily="34" charset="0"/>
              </a:rPr>
              <a:t>CrimsonCorner </a:t>
            </a:r>
            <a:r>
              <a:rPr lang="en-US" sz="2400" dirty="0" smtClean="0">
                <a:cs typeface="Arial" pitchFamily="34" charset="0"/>
              </a:rPr>
              <a:t>pending permanent solution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>
                <a:cs typeface="Arial" pitchFamily="34" charset="0"/>
              </a:rPr>
              <a:t>Transactions submitted to Financial Services</a:t>
            </a:r>
          </a:p>
          <a:p>
            <a:pPr lvl="2">
              <a:spcBef>
                <a:spcPts val="300"/>
              </a:spcBef>
            </a:pPr>
            <a:r>
              <a:rPr lang="en-US" sz="2400" dirty="0" smtClean="0">
                <a:cs typeface="Arial" pitchFamily="34" charset="0"/>
              </a:rPr>
              <a:t>Scan at back-end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>
                <a:cs typeface="Arial" pitchFamily="34" charset="0"/>
              </a:rPr>
              <a:t>Pcard purchases</a:t>
            </a:r>
            <a:endParaRPr lang="en-US" sz="2800" dirty="0">
              <a:cs typeface="Arial" pitchFamily="34" charset="0"/>
            </a:endParaRPr>
          </a:p>
          <a:p>
            <a:pPr lvl="2">
              <a:spcBef>
                <a:spcPts val="300"/>
              </a:spcBef>
            </a:pPr>
            <a:r>
              <a:rPr lang="en-US" sz="2400" dirty="0" smtClean="0">
                <a:cs typeface="Arial" pitchFamily="34" charset="0"/>
              </a:rPr>
              <a:t>Department remains responsible </a:t>
            </a:r>
            <a:endParaRPr lang="en-US" sz="2400" dirty="0">
              <a:cs typeface="Arial" pitchFamily="34" charset="0"/>
            </a:endParaRPr>
          </a:p>
          <a:p>
            <a:pPr lvl="1"/>
            <a:endParaRPr lang="en-US" sz="2800" dirty="0" smtClean="0"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12482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>
            <a:noAutofit/>
          </a:bodyPr>
          <a:lstStyle/>
          <a:p>
            <a:r>
              <a:rPr lang="en-US" sz="4400" dirty="0" smtClean="0">
                <a:cs typeface="Arial" pitchFamily="34" charset="0"/>
              </a:rPr>
              <a:t>Matching</a:t>
            </a:r>
            <a:endParaRPr lang="en-US" sz="4400" dirty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3-Way</a:t>
            </a:r>
          </a:p>
          <a:p>
            <a:pPr lvl="1"/>
            <a:r>
              <a:rPr lang="en-US" dirty="0" smtClean="0">
                <a:cs typeface="Arial" pitchFamily="34" charset="0"/>
              </a:rPr>
              <a:t>(1)</a:t>
            </a:r>
            <a:r>
              <a:rPr lang="en-US" sz="3600" dirty="0" smtClean="0">
                <a:cs typeface="Arial" pitchFamily="34" charset="0"/>
              </a:rPr>
              <a:t>PO to </a:t>
            </a:r>
            <a:r>
              <a:rPr lang="en-US" dirty="0" smtClean="0">
                <a:cs typeface="Arial" pitchFamily="34" charset="0"/>
              </a:rPr>
              <a:t>(2)</a:t>
            </a:r>
            <a:r>
              <a:rPr lang="en-US" sz="3600" dirty="0" smtClean="0">
                <a:cs typeface="Arial" pitchFamily="34" charset="0"/>
              </a:rPr>
              <a:t>Receiving to </a:t>
            </a:r>
            <a:r>
              <a:rPr lang="en-US" dirty="0" smtClean="0">
                <a:cs typeface="Arial" pitchFamily="34" charset="0"/>
              </a:rPr>
              <a:t>(3)</a:t>
            </a:r>
            <a:r>
              <a:rPr lang="en-US" sz="3600" dirty="0" smtClean="0">
                <a:cs typeface="Arial" pitchFamily="34" charset="0"/>
              </a:rPr>
              <a:t>Invoice 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Invoked when invoice is received </a:t>
            </a:r>
            <a:endParaRPr lang="en-US" sz="3600" dirty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There </a:t>
            </a:r>
            <a:r>
              <a:rPr lang="en-US" sz="3600" u="sng" dirty="0" smtClean="0">
                <a:cs typeface="Arial" pitchFamily="34" charset="0"/>
              </a:rPr>
              <a:t>will</a:t>
            </a:r>
            <a:r>
              <a:rPr lang="en-US" sz="3600" dirty="0" smtClean="0">
                <a:cs typeface="Arial" pitchFamily="34" charset="0"/>
              </a:rPr>
              <a:t> be an exception process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Clearing will take more time at start</a:t>
            </a:r>
          </a:p>
        </p:txBody>
      </p:sp>
    </p:spTree>
    <p:extLst>
      <p:ext uri="{BB962C8B-B14F-4D97-AF65-F5344CB8AC3E}">
        <p14:creationId xmlns:p14="http://schemas.microsoft.com/office/powerpoint/2010/main" val="371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cs typeface="Arial" pitchFamily="34" charset="0"/>
              </a:rPr>
              <a:t>Tolerances</a:t>
            </a:r>
            <a:endParaRPr lang="en-US" sz="44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600" dirty="0" smtClean="0">
                <a:cs typeface="Arial" pitchFamily="34" charset="0"/>
              </a:rPr>
              <a:t>Accepted best practice</a:t>
            </a:r>
          </a:p>
          <a:p>
            <a:pPr lvl="1">
              <a:spcBef>
                <a:spcPts val="600"/>
              </a:spcBef>
            </a:pPr>
            <a:r>
              <a:rPr lang="en-US" sz="3600" dirty="0" smtClean="0">
                <a:cs typeface="Arial" pitchFamily="34" charset="0"/>
              </a:rPr>
              <a:t>At document header level</a:t>
            </a:r>
          </a:p>
          <a:p>
            <a:pPr lvl="2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Lesser of 5% or $100</a:t>
            </a:r>
            <a:endParaRPr lang="en-US" sz="36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600" dirty="0">
                <a:cs typeface="Arial" pitchFamily="34" charset="0"/>
              </a:rPr>
              <a:t>There </a:t>
            </a:r>
            <a:r>
              <a:rPr lang="en-US" sz="3600" u="sng" dirty="0">
                <a:cs typeface="Arial" pitchFamily="34" charset="0"/>
              </a:rPr>
              <a:t>will</a:t>
            </a:r>
            <a:r>
              <a:rPr lang="en-US" sz="3600" dirty="0">
                <a:cs typeface="Arial" pitchFamily="34" charset="0"/>
              </a:rPr>
              <a:t> be an exception </a:t>
            </a:r>
            <a:r>
              <a:rPr lang="en-US" sz="3600" dirty="0" smtClean="0">
                <a:cs typeface="Arial" pitchFamily="34" charset="0"/>
              </a:rPr>
              <a:t>process</a:t>
            </a:r>
          </a:p>
          <a:p>
            <a:pPr lvl="1">
              <a:spcBef>
                <a:spcPts val="600"/>
              </a:spcBef>
            </a:pPr>
            <a:r>
              <a:rPr lang="en-US" sz="3600" dirty="0" smtClean="0">
                <a:cs typeface="Arial" pitchFamily="34" charset="0"/>
              </a:rPr>
              <a:t>Learning curve inevitable</a:t>
            </a:r>
          </a:p>
          <a:p>
            <a:pPr lvl="1">
              <a:spcBef>
                <a:spcPts val="600"/>
              </a:spcBef>
            </a:pPr>
            <a:r>
              <a:rPr lang="en-US" sz="3600" dirty="0" smtClean="0">
                <a:cs typeface="Arial" pitchFamily="34" charset="0"/>
              </a:rPr>
              <a:t>Requires patience in the beginning</a:t>
            </a:r>
          </a:p>
          <a:p>
            <a:pPr lvl="1">
              <a:spcBef>
                <a:spcPts val="600"/>
              </a:spcBef>
            </a:pPr>
            <a:r>
              <a:rPr lang="en-US" sz="3600" dirty="0" smtClean="0">
                <a:cs typeface="Arial" pitchFamily="34" charset="0"/>
              </a:rPr>
              <a:t>We’ll go after sloppy suppliers</a:t>
            </a:r>
            <a:endParaRPr lang="en-US" sz="3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324475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itchFamily="34" charset="0"/>
              </a:rPr>
              <a:t>Pcard </a:t>
            </a:r>
            <a:endParaRPr lang="en-US" sz="40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200" b="1" dirty="0" smtClean="0">
                <a:solidFill>
                  <a:srgbClr val="990000"/>
                </a:solidFill>
              </a:rPr>
              <a:t>CrimsonCorner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cs typeface="Arial" pitchFamily="34" charset="0"/>
              </a:rPr>
              <a:t>approvals will compare unfavorably on front end (take longer)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BUT (!!!)</a:t>
            </a: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Transaction history will be unified in </a:t>
            </a:r>
            <a:r>
              <a:rPr lang="en-US" sz="2400" b="1" dirty="0" smtClean="0">
                <a:solidFill>
                  <a:srgbClr val="990000"/>
                </a:solidFill>
              </a:rPr>
              <a:t>CrimsonCorner </a:t>
            </a:r>
            <a:endParaRPr lang="en-US" dirty="0" smtClean="0">
              <a:solidFill>
                <a:srgbClr val="990000"/>
              </a:solidFill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>
                <a:cs typeface="Arial" pitchFamily="34" charset="0"/>
              </a:rPr>
              <a:t>Line item detail </a:t>
            </a:r>
            <a:r>
              <a:rPr lang="en-US" sz="2800" dirty="0" smtClean="0">
                <a:cs typeface="Arial" pitchFamily="34" charset="0"/>
              </a:rPr>
              <a:t>available </a:t>
            </a:r>
            <a:r>
              <a:rPr lang="en-US" sz="2800" dirty="0">
                <a:cs typeface="Arial" pitchFamily="34" charset="0"/>
              </a:rPr>
              <a:t>for </a:t>
            </a:r>
            <a:r>
              <a:rPr lang="en-US" sz="2800" dirty="0" smtClean="0">
                <a:cs typeface="Arial" pitchFamily="34" charset="0"/>
              </a:rPr>
              <a:t>analysis / benchmarking</a:t>
            </a:r>
            <a:endParaRPr lang="en-US" sz="2800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Pcard reconciliation won’t apply to </a:t>
            </a:r>
            <a:r>
              <a:rPr lang="en-US" sz="2400" b="1" dirty="0">
                <a:solidFill>
                  <a:srgbClr val="990000"/>
                </a:solidFill>
              </a:rPr>
              <a:t>CrimsonCorner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transactions</a:t>
            </a:r>
            <a:endParaRPr lang="en-US" sz="3200" dirty="0" smtClean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Pcard reviews could cover fewer transactions</a:t>
            </a:r>
          </a:p>
        </p:txBody>
      </p:sp>
    </p:spTree>
    <p:extLst>
      <p:ext uri="{BB962C8B-B14F-4D97-AF65-F5344CB8AC3E}">
        <p14:creationId xmlns:p14="http://schemas.microsoft.com/office/powerpoint/2010/main" val="2440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64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itchFamily="34" charset="0"/>
              </a:rPr>
              <a:t>Pricing </a:t>
            </a:r>
            <a:endParaRPr lang="en-US" sz="40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Some catalog prices may not be lowest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There will ALWAYS be instances of this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cs typeface="Arial" pitchFamily="34" charset="0"/>
              </a:rPr>
              <a:t>BUT (!!!)</a:t>
            </a: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Terms and conditions ARE extremely important</a:t>
            </a:r>
            <a:endParaRPr lang="en-US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Suppliers can’t reward fidelity if we’re not. . .</a:t>
            </a:r>
            <a:endParaRPr lang="en-US" sz="2800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>
                <a:cs typeface="Arial" pitchFamily="34" charset="0"/>
              </a:rPr>
              <a:t>Data gathering </a:t>
            </a:r>
            <a:r>
              <a:rPr lang="en-US" sz="2800" dirty="0" smtClean="0">
                <a:cs typeface="Arial" pitchFamily="34" charset="0"/>
              </a:rPr>
              <a:t>is assured within </a:t>
            </a:r>
            <a:r>
              <a:rPr lang="en-US" sz="2800" b="1" dirty="0">
                <a:solidFill>
                  <a:srgbClr val="990000"/>
                </a:solidFill>
              </a:rPr>
              <a:t>CrimsonCorner </a:t>
            </a:r>
            <a:endParaRPr lang="en-US" sz="2800" dirty="0">
              <a:solidFill>
                <a:srgbClr val="990000"/>
              </a:solidFill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A process will be available for exceptions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64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itchFamily="34" charset="0"/>
              </a:rPr>
              <a:t>Work Shifting </a:t>
            </a:r>
            <a:endParaRPr lang="en-US" sz="40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It may appear that Administration is shifting work to Departments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In fact. . . </a:t>
            </a:r>
            <a:endParaRPr lang="en-US" sz="3200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Approvals within Departments have </a:t>
            </a:r>
            <a:r>
              <a:rPr lang="en-US" sz="2800" i="1" dirty="0" smtClean="0">
                <a:cs typeface="Arial" pitchFamily="34" charset="0"/>
              </a:rPr>
              <a:t>always</a:t>
            </a:r>
            <a:r>
              <a:rPr lang="en-US" sz="2800" dirty="0" smtClean="0">
                <a:cs typeface="Arial" pitchFamily="34" charset="0"/>
              </a:rPr>
              <a:t> been necessary; they’ll just be moving from the back end to the front end of the transaction</a:t>
            </a: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Key payoff is </a:t>
            </a:r>
            <a:r>
              <a:rPr lang="en-US" sz="2800" i="1" dirty="0" smtClean="0">
                <a:cs typeface="Arial" pitchFamily="34" charset="0"/>
              </a:rPr>
              <a:t>complete</a:t>
            </a:r>
            <a:r>
              <a:rPr lang="en-US" sz="2800" dirty="0" smtClean="0">
                <a:cs typeface="Arial" pitchFamily="34" charset="0"/>
              </a:rPr>
              <a:t> visibility of transaction progress and history within </a:t>
            </a:r>
            <a:r>
              <a:rPr lang="en-US" sz="2800" b="1" dirty="0" err="1">
                <a:solidFill>
                  <a:srgbClr val="990000"/>
                </a:solidFill>
              </a:rPr>
              <a:t>CrimsonCorner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endParaRPr lang="en-US" sz="2400" dirty="0">
              <a:solidFill>
                <a:srgbClr val="99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1910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itchFamily="34" charset="0"/>
              </a:rPr>
              <a:t>Control Over Invoices</a:t>
            </a:r>
            <a:endParaRPr lang="en-US" sz="40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It may appear that Departments will lose this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In fact. . .</a:t>
            </a:r>
            <a:endParaRPr lang="en-US" sz="3200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Control </a:t>
            </a:r>
            <a:r>
              <a:rPr lang="en-US" sz="2800" i="1" dirty="0" smtClean="0">
                <a:cs typeface="Arial" pitchFamily="34" charset="0"/>
              </a:rPr>
              <a:t>will</a:t>
            </a:r>
            <a:r>
              <a:rPr lang="en-US" sz="2800" dirty="0" smtClean="0">
                <a:cs typeface="Arial" pitchFamily="34" charset="0"/>
              </a:rPr>
              <a:t> be different but </a:t>
            </a:r>
            <a:r>
              <a:rPr lang="en-US" sz="2800" i="1" dirty="0" smtClean="0">
                <a:cs typeface="Arial" pitchFamily="34" charset="0"/>
              </a:rPr>
              <a:t>stronger</a:t>
            </a: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Departments will see the image of the invoice and where it is in the payment process </a:t>
            </a:r>
            <a:endParaRPr lang="en-US" sz="2400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endParaRPr lang="en-US" sz="2800" dirty="0" smtClean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endParaRPr 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18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itchFamily="34" charset="0"/>
              </a:rPr>
              <a:t>Freedom</a:t>
            </a:r>
            <a:endParaRPr lang="en-US" sz="4000" dirty="0">
              <a:cs typeface="Arial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This may be viewed as a limitation of freedom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>
                <a:cs typeface="Arial" pitchFamily="34" charset="0"/>
              </a:rPr>
              <a:t>In fact. . .</a:t>
            </a:r>
            <a:endParaRPr lang="en-US" sz="3200" dirty="0"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It is widely accepted as best practice</a:t>
            </a:r>
          </a:p>
          <a:p>
            <a:pPr lvl="2">
              <a:spcBef>
                <a:spcPts val="600"/>
              </a:spcBef>
            </a:pPr>
            <a:r>
              <a:rPr lang="en-US" sz="2800" dirty="0" smtClean="0">
                <a:cs typeface="Arial" pitchFamily="34" charset="0"/>
              </a:rPr>
              <a:t>A strong internal control environment is vital to the University’s health</a:t>
            </a:r>
            <a:endParaRPr lang="en-US" sz="2800" i="1" dirty="0" smtClean="0">
              <a:cs typeface="Arial" pitchFamily="34" charset="0"/>
            </a:endParaRPr>
          </a:p>
          <a:p>
            <a:pPr lvl="3">
              <a:spcBef>
                <a:spcPts val="600"/>
              </a:spcBef>
            </a:pPr>
            <a:r>
              <a:rPr lang="en-US" sz="2600" dirty="0" smtClean="0">
                <a:cs typeface="Arial" pitchFamily="34" charset="0"/>
              </a:rPr>
              <a:t>Granting agencies require it</a:t>
            </a:r>
          </a:p>
          <a:p>
            <a:pPr lvl="3">
              <a:spcBef>
                <a:spcPts val="600"/>
              </a:spcBef>
            </a:pPr>
            <a:r>
              <a:rPr lang="en-US" sz="2600" dirty="0" smtClean="0">
                <a:cs typeface="Arial" pitchFamily="34" charset="0"/>
              </a:rPr>
              <a:t>Accrediting agencies require it</a:t>
            </a:r>
          </a:p>
          <a:p>
            <a:pPr lvl="3">
              <a:spcBef>
                <a:spcPts val="600"/>
              </a:spcBef>
            </a:pPr>
            <a:r>
              <a:rPr lang="en-US" sz="2600" dirty="0" smtClean="0">
                <a:cs typeface="Arial" pitchFamily="34" charset="0"/>
              </a:rPr>
              <a:t>The Board of Regents require it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cs typeface="Arial" pitchFamily="34" charset="0"/>
              </a:rPr>
              <a:t>Trimming the supplier base </a:t>
            </a:r>
            <a:r>
              <a:rPr lang="en-US" sz="2400" i="1" dirty="0" smtClean="0">
                <a:cs typeface="Arial" pitchFamily="34" charset="0"/>
              </a:rPr>
              <a:t>will</a:t>
            </a:r>
            <a:r>
              <a:rPr lang="en-US" sz="2400" dirty="0" smtClean="0">
                <a:cs typeface="Arial" pitchFamily="34" charset="0"/>
              </a:rPr>
              <a:t> produce efficiencies</a:t>
            </a:r>
            <a:endParaRPr 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  <a:tabLst>
                <a:tab pos="7886700" algn="r"/>
              </a:tabLst>
            </a:pPr>
            <a:r>
              <a:rPr lang="en-US" dirty="0" smtClean="0"/>
              <a:t>A Review of the Focus Groups	</a:t>
            </a:r>
            <a:r>
              <a:rPr lang="en-US" sz="2300" dirty="0" smtClean="0"/>
              <a:t>Slide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What is </a:t>
            </a:r>
            <a:r>
              <a:rPr lang="en-US" b="1" dirty="0" smtClean="0">
                <a:solidFill>
                  <a:srgbClr val="990000"/>
                </a:solidFill>
              </a:rPr>
              <a:t>CrimsonCorner </a:t>
            </a:r>
            <a:r>
              <a:rPr lang="en-US" dirty="0" smtClean="0"/>
              <a:t>?	</a:t>
            </a:r>
            <a:r>
              <a:rPr lang="en-US" sz="1800" dirty="0" smtClean="0"/>
              <a:t>6 </a:t>
            </a:r>
            <a:endParaRPr lang="en-US" sz="1800" dirty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SciQuest</a:t>
            </a:r>
            <a:r>
              <a:rPr lang="en-US" dirty="0"/>
              <a:t>	 </a:t>
            </a:r>
            <a:r>
              <a:rPr lang="en-US" sz="1800" dirty="0" smtClean="0"/>
              <a:t>7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OU’s Journey	</a:t>
            </a:r>
            <a:r>
              <a:rPr lang="en-US" sz="1800" dirty="0" smtClean="0"/>
              <a:t>8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b="1" dirty="0" err="1" smtClean="0">
                <a:solidFill>
                  <a:srgbClr val="990000"/>
                </a:solidFill>
              </a:rPr>
              <a:t>CrimsonCorner’s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Benefits and Opportunities	</a:t>
            </a:r>
            <a:r>
              <a:rPr lang="en-US" sz="1800" dirty="0" smtClean="0"/>
              <a:t>9, 10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b="1" dirty="0" err="1">
                <a:solidFill>
                  <a:srgbClr val="990000"/>
                </a:solidFill>
              </a:rPr>
              <a:t>CrimsonCorner’s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dirty="0" smtClean="0"/>
              <a:t>Processes	</a:t>
            </a:r>
            <a:r>
              <a:rPr lang="en-US" sz="1800" dirty="0" smtClean="0"/>
              <a:t>11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b="1" dirty="0" err="1">
                <a:solidFill>
                  <a:srgbClr val="990000"/>
                </a:solidFill>
              </a:rPr>
              <a:t>CrimsonCorner’s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dirty="0" smtClean="0"/>
              <a:t>Environment Relative to PeopleSoft	</a:t>
            </a:r>
            <a:r>
              <a:rPr lang="en-US" sz="1800" dirty="0" smtClean="0"/>
              <a:t>12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User Involvement In The Project	</a:t>
            </a:r>
            <a:r>
              <a:rPr lang="en-US" sz="1800" dirty="0" smtClean="0"/>
              <a:t>13</a:t>
            </a:r>
          </a:p>
          <a:p>
            <a:pPr lvl="1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  <a:tabLst>
                <a:tab pos="7715250" algn="r"/>
              </a:tabLst>
            </a:pPr>
            <a:r>
              <a:rPr lang="en-US" dirty="0"/>
              <a:t>Shopping </a:t>
            </a:r>
            <a:r>
              <a:rPr lang="en-US" dirty="0" smtClean="0"/>
              <a:t>Carts	</a:t>
            </a:r>
            <a:r>
              <a:rPr lang="en-US" sz="1800" dirty="0" smtClean="0"/>
              <a:t>14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 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What goes through </a:t>
            </a:r>
            <a:r>
              <a:rPr lang="en-US" b="1" dirty="0">
                <a:solidFill>
                  <a:srgbClr val="990000"/>
                </a:solidFill>
              </a:rPr>
              <a:t>CrimsonCorner </a:t>
            </a:r>
            <a:r>
              <a:rPr lang="en-US" b="1" dirty="0" smtClean="0">
                <a:solidFill>
                  <a:srgbClr val="990000"/>
                </a:solidFill>
              </a:rPr>
              <a:t>	</a:t>
            </a:r>
            <a:r>
              <a:rPr lang="en-US" sz="1800" dirty="0" smtClean="0"/>
              <a:t>15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Punch-out Catalogs	</a:t>
            </a:r>
            <a:r>
              <a:rPr lang="en-US" sz="1800" dirty="0" smtClean="0"/>
              <a:t>16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Hosted Catalogs	</a:t>
            </a:r>
            <a:r>
              <a:rPr lang="en-US" sz="1800" dirty="0" smtClean="0"/>
              <a:t>17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Forms	</a:t>
            </a:r>
            <a:r>
              <a:rPr lang="en-US" sz="1800" dirty="0" smtClean="0"/>
              <a:t>18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What doesn’t go through </a:t>
            </a:r>
            <a:r>
              <a:rPr lang="en-US" b="1" dirty="0">
                <a:solidFill>
                  <a:srgbClr val="990000"/>
                </a:solidFill>
              </a:rPr>
              <a:t>CrimsonCorner </a:t>
            </a:r>
            <a:r>
              <a:rPr lang="en-US" b="1" dirty="0" smtClean="0">
                <a:solidFill>
                  <a:srgbClr val="990000"/>
                </a:solidFill>
              </a:rPr>
              <a:t>	</a:t>
            </a:r>
            <a:r>
              <a:rPr lang="en-US" sz="1800" dirty="0" smtClean="0"/>
              <a:t>19</a:t>
            </a:r>
            <a:endParaRPr lang="en-US" sz="1800" dirty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66386" y="381000"/>
            <a:ext cx="160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b="22235"/>
          <a:stretch/>
        </p:blipFill>
        <p:spPr bwMode="auto">
          <a:xfrm>
            <a:off x="685800" y="4114800"/>
            <a:ext cx="2133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this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895600" y="1"/>
            <a:ext cx="39624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Change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14"/>
            <a:ext cx="1524000" cy="9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0159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“If you wait to do everything until you’re sure it’s right, you’ll probably never do much of anything.” – Win </a:t>
            </a:r>
            <a:r>
              <a:rPr lang="en-US" sz="2400" b="1" dirty="0" smtClean="0"/>
              <a:t>Borden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“It’s kind of fun to do the impossible.” – Walt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Disney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“Action will remove the doubt that theory cannot solve.” – </a:t>
            </a:r>
            <a:r>
              <a:rPr lang="en-US" sz="2400" b="1" dirty="0" err="1"/>
              <a:t>Petryl</a:t>
            </a:r>
            <a:r>
              <a:rPr lang="en-US" sz="2400" b="1" dirty="0"/>
              <a:t> </a:t>
            </a:r>
            <a:r>
              <a:rPr lang="en-US" sz="2400" b="1" dirty="0" smtClean="0"/>
              <a:t>Hsieh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“That some achieve great success is proof to all that others can achieve it as well.” – Abraham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Lincoln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“If you do not change direction, you may end up where you are heading.” – Lao </a:t>
            </a:r>
            <a:r>
              <a:rPr lang="en-US" sz="2400" b="1" dirty="0" smtClean="0"/>
              <a:t>Tzu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“Fall seven times, Stand up eight.” – Japanese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Proverb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Communication, Communication, Communication</a:t>
            </a:r>
          </a:p>
          <a:p>
            <a:r>
              <a:rPr lang="en-US" b="1" dirty="0" smtClean="0"/>
              <a:t>Testing, Testing, Testing</a:t>
            </a:r>
          </a:p>
          <a:p>
            <a:r>
              <a:rPr lang="en-US" b="1" dirty="0" smtClean="0"/>
              <a:t>Training, Training, Training</a:t>
            </a:r>
          </a:p>
          <a:p>
            <a:r>
              <a:rPr lang="en-US" b="1" dirty="0" smtClean="0"/>
              <a:t>Pilot</a:t>
            </a:r>
          </a:p>
          <a:p>
            <a:r>
              <a:rPr lang="en-US" b="1" dirty="0" smtClean="0"/>
              <a:t>Go live</a:t>
            </a:r>
          </a:p>
          <a:p>
            <a:r>
              <a:rPr lang="en-US" b="1" dirty="0" smtClean="0"/>
              <a:t>Feedback, Feedback, Feedback</a:t>
            </a:r>
          </a:p>
          <a:p>
            <a:r>
              <a:rPr lang="en-US" b="1" dirty="0" smtClean="0"/>
              <a:t>Improve, Improve, Improve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The Important Message To The Campus	</a:t>
            </a:r>
            <a:r>
              <a:rPr lang="en-US" sz="1900" dirty="0" smtClean="0"/>
              <a:t>Slide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Helping Each Other Morph </a:t>
            </a:r>
          </a:p>
          <a:p>
            <a:pPr lvl="2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Business Process Transformation = CHANGE	</a:t>
            </a:r>
            <a:r>
              <a:rPr lang="en-US" sz="1500" dirty="0" smtClean="0"/>
              <a:t>21, 22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b="1" dirty="0" smtClean="0">
                <a:solidFill>
                  <a:srgbClr val="990000"/>
                </a:solidFill>
              </a:rPr>
              <a:t>CrimsonCorner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Is What We Teach	</a:t>
            </a:r>
            <a:r>
              <a:rPr lang="en-US" sz="1500" dirty="0" smtClean="0"/>
              <a:t>23</a:t>
            </a:r>
          </a:p>
          <a:p>
            <a:pPr lvl="2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Supply Chain Management	</a:t>
            </a:r>
            <a:r>
              <a:rPr lang="en-US" sz="1500" dirty="0" smtClean="0"/>
              <a:t>24, 25</a:t>
            </a:r>
          </a:p>
          <a:p>
            <a:pPr lvl="3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The Internal Control Environment	</a:t>
            </a:r>
            <a:r>
              <a:rPr lang="en-US" sz="1500" dirty="0" smtClean="0"/>
              <a:t>26</a:t>
            </a:r>
          </a:p>
          <a:p>
            <a:pPr lvl="4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Hence: The Roles	</a:t>
            </a:r>
            <a:r>
              <a:rPr lang="en-US" sz="1500" dirty="0" smtClean="0"/>
              <a:t>27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r>
              <a:rPr lang="en-US" dirty="0" smtClean="0"/>
              <a:t>Change	</a:t>
            </a:r>
            <a:r>
              <a:rPr lang="en-US" sz="1500" dirty="0" smtClean="0"/>
              <a:t>28 - 38</a:t>
            </a:r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endParaRPr lang="en-US" dirty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endParaRPr lang="en-US" dirty="0" smtClean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endParaRPr lang="en-US" dirty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endParaRPr lang="en-US" dirty="0" smtClean="0"/>
          </a:p>
          <a:p>
            <a:pPr lvl="1">
              <a:spcBef>
                <a:spcPts val="300"/>
              </a:spcBef>
              <a:tabLst>
                <a:tab pos="7715250" algn="r"/>
              </a:tabLst>
            </a:pPr>
            <a:endParaRPr lang="en-US" dirty="0" smtClean="0"/>
          </a:p>
          <a:p>
            <a:pPr lvl="1">
              <a:spcBef>
                <a:spcPts val="600"/>
              </a:spcBef>
              <a:tabLst>
                <a:tab pos="7715250" algn="r"/>
              </a:tabLst>
            </a:pPr>
            <a:r>
              <a:rPr lang="en-US" dirty="0" smtClean="0"/>
              <a:t>Quotes on Change	</a:t>
            </a:r>
            <a:r>
              <a:rPr lang="en-US" sz="1500" dirty="0" smtClean="0"/>
              <a:t>40</a:t>
            </a:r>
          </a:p>
          <a:p>
            <a:pPr lvl="1">
              <a:spcBef>
                <a:spcPts val="600"/>
              </a:spcBef>
              <a:tabLst>
                <a:tab pos="7715250" algn="r"/>
              </a:tabLst>
            </a:pPr>
            <a:r>
              <a:rPr lang="en-US" dirty="0" smtClean="0"/>
              <a:t>Next Steps	</a:t>
            </a:r>
            <a:r>
              <a:rPr lang="en-US" sz="1500" dirty="0" smtClean="0"/>
              <a:t>41</a:t>
            </a:r>
          </a:p>
          <a:p>
            <a:pPr marL="914400" lvl="2" indent="0">
              <a:spcBef>
                <a:spcPts val="300"/>
              </a:spcBef>
              <a:buNone/>
            </a:pPr>
            <a:endParaRPr lang="en-US" dirty="0" smtClean="0"/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66386" y="381000"/>
            <a:ext cx="160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</a:t>
            </a: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819400" y="3636853"/>
            <a:ext cx="3048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900" dirty="0">
                <a:cs typeface="Arial" pitchFamily="34" charset="0"/>
              </a:rPr>
              <a:t>Tolerances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Pcard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Pricing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Work Shifting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Control Over Invoices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Freedom</a:t>
            </a:r>
            <a:endParaRPr lang="en-US" sz="1900" dirty="0"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3639741"/>
            <a:ext cx="3048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Roles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Data-Driven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>
                <a:cs typeface="Arial" pitchFamily="34" charset="0"/>
              </a:rPr>
              <a:t>Receiving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Invoices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Imaging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41645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16002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6783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Electronic </a:t>
            </a:r>
            <a:r>
              <a:rPr lang="en-US" u="sng" dirty="0" smtClean="0"/>
              <a:t>Procure</a:t>
            </a:r>
            <a:r>
              <a:rPr lang="en-US" dirty="0" smtClean="0"/>
              <a:t> to </a:t>
            </a:r>
            <a:r>
              <a:rPr lang="en-US" u="sng" dirty="0" smtClean="0"/>
              <a:t>Pay</a:t>
            </a:r>
            <a:r>
              <a:rPr lang="en-US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dirty="0"/>
              <a:t>O</a:t>
            </a:r>
            <a:r>
              <a:rPr lang="en-US" dirty="0" smtClean="0"/>
              <a:t>nline shopping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“Best and Busiest” OU suppliers</a:t>
            </a:r>
            <a:r>
              <a:rPr lang="en-US" dirty="0" smtClean="0">
                <a:sym typeface="Wingdings" pitchFamily="2" charset="2"/>
              </a:rPr>
              <a:t>…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Robust online requisition routing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Electronic PO dispatching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Best suppliers submit invoices electronically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Best suppliers take payment via ePayables</a:t>
            </a:r>
          </a:p>
          <a:p>
            <a:pPr>
              <a:spcAft>
                <a:spcPts val="1200"/>
              </a:spcAft>
            </a:pPr>
            <a:r>
              <a:rPr lang="en-US" dirty="0"/>
              <a:t>O</a:t>
            </a:r>
            <a:r>
              <a:rPr lang="en-US" dirty="0" smtClean="0"/>
              <a:t>nline invoice exception approval routing capability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618"/>
            <a:ext cx="1278300" cy="11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66386" y="381000"/>
            <a:ext cx="160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26500" y="304800"/>
            <a:ext cx="4743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?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09" y="2286000"/>
            <a:ext cx="177069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91200" cy="914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SciQuest</a:t>
            </a:r>
            <a:r>
              <a:rPr lang="en-US" sz="3200" dirty="0" smtClean="0"/>
              <a:t> </a:t>
            </a:r>
            <a:r>
              <a:rPr lang="en-US" sz="2000" dirty="0" smtClean="0"/>
              <a:t>powers </a:t>
            </a:r>
            <a:r>
              <a:rPr lang="en-US" sz="3200" b="1" dirty="0" smtClean="0">
                <a:solidFill>
                  <a:srgbClr val="990000"/>
                </a:solidFill>
              </a:rPr>
              <a:t>CrimsonCorner</a:t>
            </a:r>
            <a:r>
              <a:rPr lang="en-US" sz="3200" dirty="0" smtClean="0">
                <a:solidFill>
                  <a:srgbClr val="990000"/>
                </a:solidFill>
              </a:rPr>
              <a:t> 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0439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cs typeface="Arial" pitchFamily="34" charset="0"/>
              </a:rPr>
              <a:t>Market leader in eProcurement software for higher education and research institutions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Arial" pitchFamily="34" charset="0"/>
              </a:rPr>
              <a:t>Over 100 higher education institutions, representing more than 194 campuses, are SciQuest customers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Arial" pitchFamily="34" charset="0"/>
              </a:rPr>
              <a:t>98% customer satisfaction rate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Arial" pitchFamily="34" charset="0"/>
              </a:rPr>
              <a:t>98% customer renewal rate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SciQuest customers include: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Oklahoma Medical Research Foundation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Oklahoma State University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University of Missouri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University of Kansas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University of Texas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Texas Tech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Yale, Johns Hopkins, MIT, Harvard…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Procurement studies from UNC, UC Berkeley and Cornell indicated decentralized purchasing resulted in disparate pricing, proliferation of suppliers, lost budget-stretching opportunity</a:t>
            </a:r>
          </a:p>
          <a:p>
            <a:r>
              <a:rPr lang="en-US" sz="2400" dirty="0" smtClean="0"/>
              <a:t>OU’s peer institutions are utilizing best-in-class eProcurement with improved results</a:t>
            </a:r>
          </a:p>
          <a:p>
            <a:r>
              <a:rPr lang="en-US" sz="2400" dirty="0" smtClean="0"/>
              <a:t>Opportunity to:</a:t>
            </a:r>
          </a:p>
          <a:p>
            <a:pPr lvl="1"/>
            <a:r>
              <a:rPr lang="en-US" sz="1800" dirty="0"/>
              <a:t>Increase customer satisfaction through </a:t>
            </a:r>
            <a:r>
              <a:rPr lang="en-US" sz="1800" dirty="0" smtClean="0"/>
              <a:t>improved</a:t>
            </a:r>
            <a:br>
              <a:rPr lang="en-US" sz="1800" dirty="0" smtClean="0"/>
            </a:br>
            <a:r>
              <a:rPr lang="en-US" sz="1800" dirty="0" smtClean="0"/>
              <a:t>processes </a:t>
            </a:r>
            <a:r>
              <a:rPr lang="en-US" sz="1800" dirty="0"/>
              <a:t>and pricing</a:t>
            </a:r>
          </a:p>
          <a:p>
            <a:pPr lvl="1"/>
            <a:r>
              <a:rPr lang="en-US" sz="1800" dirty="0" smtClean="0"/>
              <a:t>Better influence departmental spend for improved OU discipline</a:t>
            </a:r>
          </a:p>
          <a:p>
            <a:pPr lvl="1"/>
            <a:r>
              <a:rPr lang="en-US" sz="1800" dirty="0" smtClean="0"/>
              <a:t>Move market share to best and busiest vendors and leverage that spend to negotiate ever-better pricing and terms</a:t>
            </a:r>
          </a:p>
          <a:p>
            <a:r>
              <a:rPr lang="en-US" sz="2400" dirty="0" smtClean="0"/>
              <a:t>Project is consistent with OU’s </a:t>
            </a:r>
            <a:r>
              <a:rPr lang="en-US" sz="2400" dirty="0"/>
              <a:t>O</a:t>
            </a:r>
            <a:r>
              <a:rPr lang="en-US" sz="2400" dirty="0" smtClean="0"/>
              <a:t>perational Efficiency initiatives</a:t>
            </a:r>
          </a:p>
          <a:p>
            <a:r>
              <a:rPr lang="en-US" sz="2400" dirty="0" smtClean="0"/>
              <a:t>Shop to Payment process in a single system</a:t>
            </a:r>
            <a:endParaRPr lang="en-US" sz="24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26097"/>
              </p:ext>
            </p:extLst>
          </p:nvPr>
        </p:nvGraphicFramePr>
        <p:xfrm>
          <a:off x="5943600" y="2590800"/>
          <a:ext cx="2667000" cy="141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OU’s journey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Autofit/>
          </a:bodyPr>
          <a:lstStyle/>
          <a:p>
            <a:pPr lvl="0">
              <a:buFont typeface="Arial" charset="0"/>
              <a:buChar char="•"/>
              <a:defRPr/>
            </a:pPr>
            <a:r>
              <a:rPr lang="en-US" sz="1600" b="1" dirty="0" smtClean="0">
                <a:cs typeface="Arial" pitchFamily="34" charset="0"/>
              </a:rPr>
              <a:t>Ease of use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Online shopping.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OU specific catalogs.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Single point of access to multiple OU custom vendor websites.</a:t>
            </a:r>
            <a:endParaRPr lang="en-US" sz="1600" b="1" u="sng" dirty="0" smtClean="0">
              <a:cs typeface="Arial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Shortcuts and favorites.</a:t>
            </a:r>
          </a:p>
          <a:p>
            <a:pPr lvl="0">
              <a:spcBef>
                <a:spcPts val="432"/>
              </a:spcBef>
              <a:buFont typeface="Arial" charset="0"/>
              <a:buChar char="•"/>
              <a:defRPr/>
            </a:pPr>
            <a:r>
              <a:rPr lang="en-US" sz="1600" b="1" dirty="0" smtClean="0">
                <a:cs typeface="Arial" pitchFamily="34" charset="0"/>
              </a:rPr>
              <a:t>Visibility</a:t>
            </a:r>
            <a:endParaRPr lang="en-US" sz="1600" dirty="0" smtClean="0">
              <a:cs typeface="Arial" pitchFamily="34" charset="0"/>
            </a:endParaRPr>
          </a:p>
          <a:p>
            <a:pPr lvl="1">
              <a:spcBef>
                <a:spcPts val="432"/>
              </a:spcBef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Real time status.</a:t>
            </a:r>
          </a:p>
          <a:p>
            <a:pPr lvl="1">
              <a:spcBef>
                <a:spcPts val="432"/>
              </a:spcBef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Visual workflow and payment status eliminating the ‘black hole’.</a:t>
            </a:r>
          </a:p>
          <a:p>
            <a:pPr lvl="1">
              <a:spcBef>
                <a:spcPts val="432"/>
              </a:spcBef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Online history from Requisition to Payment.</a:t>
            </a:r>
          </a:p>
          <a:p>
            <a:pPr>
              <a:spcBef>
                <a:spcPts val="432"/>
              </a:spcBef>
              <a:defRPr/>
            </a:pPr>
            <a:r>
              <a:rPr lang="en-US" sz="1600" b="1" dirty="0" smtClean="0">
                <a:cs typeface="Arial" pitchFamily="34" charset="0"/>
              </a:rPr>
              <a:t>Compliance and Exposure</a:t>
            </a:r>
          </a:p>
          <a:p>
            <a:pPr lvl="1">
              <a:spcBef>
                <a:spcPts val="432"/>
              </a:spcBef>
              <a:defRPr/>
            </a:pPr>
            <a:r>
              <a:rPr lang="en-US" sz="1600" dirty="0" smtClean="0">
                <a:cs typeface="Arial" pitchFamily="34" charset="0"/>
              </a:rPr>
              <a:t>Shifting activity away from Pcard reduces inherent Pcard exposures.</a:t>
            </a:r>
          </a:p>
          <a:p>
            <a:pPr lvl="0">
              <a:buNone/>
            </a:pPr>
            <a:endParaRPr lang="en-US" sz="1600" dirty="0" smtClean="0"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>
            <a:noAutofit/>
          </a:bodyPr>
          <a:lstStyle/>
          <a:p>
            <a:pPr lvl="0">
              <a:spcBef>
                <a:spcPts val="432"/>
              </a:spcBef>
              <a:defRPr/>
            </a:pPr>
            <a:r>
              <a:rPr lang="en-US" sz="1600" b="1" dirty="0" smtClean="0">
                <a:cs typeface="Arial" pitchFamily="34" charset="0"/>
              </a:rPr>
              <a:t>Speed</a:t>
            </a:r>
          </a:p>
          <a:p>
            <a:pPr marL="800100" lvl="1" indent="-342900">
              <a:spcBef>
                <a:spcPts val="432"/>
              </a:spcBef>
            </a:pPr>
            <a:r>
              <a:rPr lang="en-US" sz="1600" dirty="0" smtClean="0">
                <a:cs typeface="Arial" pitchFamily="34" charset="0"/>
              </a:rPr>
              <a:t>Automatic order transmission.</a:t>
            </a:r>
          </a:p>
          <a:p>
            <a:pPr marL="800100" lvl="1" indent="-342900">
              <a:spcBef>
                <a:spcPts val="432"/>
              </a:spcBef>
            </a:pPr>
            <a:r>
              <a:rPr lang="en-US" sz="1600" dirty="0" smtClean="0">
                <a:cs typeface="Arial" pitchFamily="34" charset="0"/>
              </a:rPr>
              <a:t>Real time processes.</a:t>
            </a:r>
          </a:p>
          <a:p>
            <a:pPr marL="800100" lvl="1" indent="-342900">
              <a:spcBef>
                <a:spcPts val="432"/>
              </a:spcBef>
              <a:spcAft>
                <a:spcPts val="1200"/>
              </a:spcAft>
            </a:pPr>
            <a:r>
              <a:rPr lang="en-US" sz="1600" dirty="0" smtClean="0">
                <a:cs typeface="Arial" pitchFamily="34" charset="0"/>
              </a:rPr>
              <a:t>Ability to copy previous orders, reducing data entry.</a:t>
            </a:r>
          </a:p>
          <a:p>
            <a:pPr lvl="0"/>
            <a:r>
              <a:rPr lang="en-US" sz="1600" b="1" dirty="0" smtClean="0">
                <a:cs typeface="Arial" pitchFamily="34" charset="0"/>
              </a:rPr>
              <a:t>Efficiencies </a:t>
            </a:r>
          </a:p>
          <a:p>
            <a:pPr lvl="1"/>
            <a:r>
              <a:rPr lang="en-US" sz="1600" dirty="0" smtClean="0">
                <a:cs typeface="Arial" pitchFamily="34" charset="0"/>
              </a:rPr>
              <a:t>Electronic document handling and storage.</a:t>
            </a:r>
          </a:p>
          <a:p>
            <a:pPr lvl="1"/>
            <a:r>
              <a:rPr lang="en-US" sz="1600" dirty="0" smtClean="0">
                <a:cs typeface="Arial" pitchFamily="34" charset="0"/>
              </a:rPr>
              <a:t>Ability to place small and high dollar orders through one system.</a:t>
            </a:r>
          </a:p>
          <a:p>
            <a:pPr lvl="1"/>
            <a:r>
              <a:rPr lang="en-US" sz="1600" dirty="0" smtClean="0">
                <a:cs typeface="Arial" pitchFamily="34" charset="0"/>
              </a:rPr>
              <a:t>Electronic processing.</a:t>
            </a:r>
          </a:p>
          <a:p>
            <a:pPr lvl="2"/>
            <a:r>
              <a:rPr lang="en-US" sz="1400" dirty="0" smtClean="0">
                <a:cs typeface="Arial" pitchFamily="34" charset="0"/>
              </a:rPr>
              <a:t>More robust approval workflows.</a:t>
            </a:r>
          </a:p>
          <a:p>
            <a:pPr lvl="2"/>
            <a:r>
              <a:rPr lang="en-US" sz="1400" dirty="0" smtClean="0">
                <a:cs typeface="Arial" pitchFamily="34" charset="0"/>
              </a:rPr>
              <a:t>Electronic orders/invoices.</a:t>
            </a:r>
          </a:p>
          <a:p>
            <a:pPr lvl="2"/>
            <a:r>
              <a:rPr lang="en-US" sz="1400" dirty="0" smtClean="0">
                <a:cs typeface="Arial" pitchFamily="34" charset="0"/>
              </a:rPr>
              <a:t>Lean and Green.</a:t>
            </a:r>
          </a:p>
          <a:p>
            <a:pPr lvl="0">
              <a:spcBef>
                <a:spcPts val="432"/>
              </a:spcBef>
              <a:buFont typeface="Arial" charset="0"/>
              <a:buChar char="•"/>
              <a:defRPr/>
            </a:pPr>
            <a:r>
              <a:rPr lang="en-US" sz="1600" b="1" dirty="0" smtClean="0">
                <a:cs typeface="Arial" pitchFamily="34" charset="0"/>
              </a:rPr>
              <a:t>Budget Stretching</a:t>
            </a:r>
          </a:p>
          <a:p>
            <a:pPr lvl="1">
              <a:spcBef>
                <a:spcPts val="432"/>
              </a:spcBef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Production </a:t>
            </a:r>
            <a:r>
              <a:rPr lang="en-US" sz="1200" dirty="0" smtClean="0">
                <a:cs typeface="Arial" pitchFamily="34" charset="0"/>
              </a:rPr>
              <a:t>(more/better) </a:t>
            </a:r>
            <a:r>
              <a:rPr lang="en-US" sz="1600" dirty="0" smtClean="0">
                <a:cs typeface="Arial" pitchFamily="34" charset="0"/>
              </a:rPr>
              <a:t>per payroll $$.</a:t>
            </a:r>
          </a:p>
          <a:p>
            <a:pPr lvl="1">
              <a:spcBef>
                <a:spcPts val="432"/>
              </a:spcBef>
              <a:buFont typeface="Arial" charset="0"/>
              <a:buChar char="–"/>
              <a:defRPr/>
            </a:pPr>
            <a:r>
              <a:rPr lang="en-US" sz="1600" dirty="0" smtClean="0">
                <a:cs typeface="Arial" pitchFamily="34" charset="0"/>
              </a:rPr>
              <a:t>Improved contract pricing over time.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8E75-39BD-4BA4-A289-20F154C3F4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41655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14C051C8BC2D4B8AFCBC7CAC4979BA" ma:contentTypeVersion="5" ma:contentTypeDescription="Create a new document." ma:contentTypeScope="" ma:versionID="0375adaacf02aa982b3bc38bc4fb070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d9f53027e0e86f806c5f46fb149790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8" nillable="true" ma:displayName="E-Mail Sender" ma:hidden="true" ma:internalName="EmailSender">
      <xsd:simpleType>
        <xsd:restriction base="dms:Note"/>
      </xsd:simpleType>
    </xsd:element>
    <xsd:element name="EmailTo" ma:index="9" nillable="true" ma:displayName="E-Mail To" ma:hidden="true" ma:internalName="EmailTo">
      <xsd:simpleType>
        <xsd:restriction base="dms:Note"/>
      </xsd:simpleType>
    </xsd:element>
    <xsd:element name="EmailCc" ma:index="10" nillable="true" ma:displayName="E-Mail Cc" ma:hidden="true" ma:internalName="EmailCc">
      <xsd:simpleType>
        <xsd:restriction base="dms:Note"/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>communication@ouithome.ou.edu &amp;lt;communication@ouithome.ou.edu&amp;gt;</EmailTo>
    <EmailSender xmlns="http://schemas.microsoft.com/sharepoint/v3">&lt;a href="mailto:terri@ou.edu"&gt;terri@ou.edu&lt;/a&gt;</EmailSender>
    <EmailFrom xmlns="http://schemas.microsoft.com/sharepoint/v3">Pinkston, Terri B. &lt;terri@ou.edu&gt;</EmailFrom>
    <EmailSubject xmlns="http://schemas.microsoft.com/sharepoint/v3">FW: Updated Introduction ppt</EmailSubject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92B47E-D365-496F-A4AF-196F28660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C61987C-DE22-471A-9B27-0DEC99951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EDDD8-F6CF-460A-AF05-9A7F74D41D72}">
  <ds:schemaRefs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2365</Words>
  <Application>Microsoft Office PowerPoint</Application>
  <PresentationFormat>On-screen Show (4:3)</PresentationFormat>
  <Paragraphs>573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Welcome to CrimsonCorner Town Hall </vt:lpstr>
      <vt:lpstr>   The Focus Is On You</vt:lpstr>
      <vt:lpstr>The Flow of this Introduction</vt:lpstr>
      <vt:lpstr>The Flow (continued)</vt:lpstr>
      <vt:lpstr>What is </vt:lpstr>
      <vt:lpstr>SciQuest powers CrimsonCorner </vt:lpstr>
      <vt:lpstr>OU’s journey</vt:lpstr>
      <vt:lpstr>Benefits</vt:lpstr>
      <vt:lpstr>Opportunities</vt:lpstr>
      <vt:lpstr>CrimsonCorner’s Processes</vt:lpstr>
      <vt:lpstr>CrimsonCorner and PeopleSoft</vt:lpstr>
      <vt:lpstr>User Involvement In The Project</vt:lpstr>
      <vt:lpstr>Shopping Carts</vt:lpstr>
      <vt:lpstr>So…What Really Goes Through CrimsonCorner ? </vt:lpstr>
      <vt:lpstr>Punch-out Catalogs</vt:lpstr>
      <vt:lpstr>Hosted Catalogs</vt:lpstr>
      <vt:lpstr>Forms</vt:lpstr>
      <vt:lpstr>So…What Doesn’t Go Through CrimsonCorner ? </vt:lpstr>
      <vt:lpstr>The Important Message. . .</vt:lpstr>
      <vt:lpstr>Helping Each Other Morph </vt:lpstr>
      <vt:lpstr>Helping Each Other Morph </vt:lpstr>
      <vt:lpstr>  CrimsonCorner Is What We Teach</vt:lpstr>
      <vt:lpstr>Supply Chain Management</vt:lpstr>
      <vt:lpstr>Supply Chain Management</vt:lpstr>
      <vt:lpstr>The Internal Control Environment (do we really practice what we teach?)</vt:lpstr>
      <vt:lpstr>Hence: The Roles</vt:lpstr>
      <vt:lpstr>Change</vt:lpstr>
      <vt:lpstr>Change</vt:lpstr>
      <vt:lpstr>Change</vt:lpstr>
      <vt:lpstr>Change</vt:lpstr>
      <vt:lpstr>Change</vt:lpstr>
      <vt:lpstr>Change</vt:lpstr>
      <vt:lpstr>Change</vt:lpstr>
      <vt:lpstr>Change</vt:lpstr>
      <vt:lpstr>Change</vt:lpstr>
      <vt:lpstr>Change</vt:lpstr>
      <vt:lpstr>Change</vt:lpstr>
      <vt:lpstr>Change</vt:lpstr>
      <vt:lpstr>Change</vt:lpstr>
      <vt:lpstr>Next Steps</vt:lpstr>
    </vt:vector>
  </TitlesOfParts>
  <Company>Huron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huser</dc:creator>
  <cp:lastModifiedBy>Byron Burr Millsap</cp:lastModifiedBy>
  <cp:revision>150</cp:revision>
  <dcterms:created xsi:type="dcterms:W3CDTF">2011-10-31T20:55:25Z</dcterms:created>
  <dcterms:modified xsi:type="dcterms:W3CDTF">2012-04-09T13:58:54Z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0x010100C714C051C8BC2D4B8AFCBC7CAC4979BA</vt:lpwstr>
  </property>
</Properties>
</file>